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Lst>
  <p:sldSz cx="18288000" cy="10287000"/>
  <p:notesSz cx="6858000" cy="9144000"/>
  <p:embeddedFontLst>
    <p:embeddedFont>
      <p:font typeface="Canva Sans" panose="020B0604020202020204" charset="0"/>
      <p:regular r:id="rId21"/>
    </p:embeddedFont>
    <p:embeddedFont>
      <p:font typeface="Canva Sans Bold" panose="020B0604020202020204" charset="0"/>
      <p:regular r:id="rId22"/>
    </p:embeddedFont>
    <p:embeddedFont>
      <p:font typeface="Canva Sans Bold Italics" panose="020B0604020202020204" charset="0"/>
      <p:regular r:id="rId23"/>
    </p:embeddedFont>
    <p:embeddedFont>
      <p:font typeface="DM Serif Display Italics" panose="020B0604020202020204" charset="0"/>
      <p:regular r:id="rId24"/>
    </p:embeddedFont>
    <p:embeddedFont>
      <p:font typeface="HK Modular" panose="020B0604020202020204" charset="0"/>
      <p:regular r:id="rId25"/>
    </p:embeddedFont>
    <p:embeddedFont>
      <p:font typeface="Raleway" pitchFamily="2" charset="0"/>
      <p:regular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2" d="100"/>
          <a:sy n="52" d="100"/>
        </p:scale>
        <p:origin x="850"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font" Target="fonts/font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8/22/2025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push dir="u"/>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push dir="u"/>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8/22/2025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push di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8/22/2025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push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8/22/2025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push di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8/22/2025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push di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8/22/2025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push dir="u"/>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8/22/2025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push dir="u"/>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8/22/2025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slow">
    <p:push dir="u"/>
  </p:transition>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jpeg"/><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12.png"/><Relationship Id="rId5" Type="http://schemas.openxmlformats.org/officeDocument/2006/relationships/image" Target="../media/image11.jpeg"/><Relationship Id="rId4" Type="http://schemas.openxmlformats.org/officeDocument/2006/relationships/image" Target="../media/image5.jpeg"/></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hyperlink" Target="https://mobile-sec-guardian.onrender.com" TargetMode="External"/><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5.jpeg"/></Relationships>
</file>

<file path=ppt/slides/_rels/slide1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jpeg"/><Relationship Id="rId5" Type="http://schemas.openxmlformats.org/officeDocument/2006/relationships/image" Target="../media/image4.svg"/><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jpeg"/><Relationship Id="rId5" Type="http://schemas.openxmlformats.org/officeDocument/2006/relationships/image" Target="../media/image4.svg"/><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jpeg"/><Relationship Id="rId5" Type="http://schemas.openxmlformats.org/officeDocument/2006/relationships/image" Target="../media/image4.sv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jpeg"/><Relationship Id="rId5" Type="http://schemas.openxmlformats.org/officeDocument/2006/relationships/image" Target="../media/image4.sv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jpeg"/><Relationship Id="rId5" Type="http://schemas.openxmlformats.org/officeDocument/2006/relationships/image" Target="../media/image4.sv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jpeg"/><Relationship Id="rId5" Type="http://schemas.openxmlformats.org/officeDocument/2006/relationships/image" Target="../media/image4.sv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5.jpeg"/><Relationship Id="rId5" Type="http://schemas.openxmlformats.org/officeDocument/2006/relationships/image" Target="../media/image8.png"/><Relationship Id="rId4" Type="http://schemas.openxmlformats.org/officeDocument/2006/relationships/image" Target="../media/image7.jpe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rgbClr val="041C4D">
                <a:alpha val="100000"/>
              </a:srgbClr>
            </a:gs>
            <a:gs pos="100000">
              <a:srgbClr val="000000">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14774523" y="161651"/>
            <a:ext cx="3513477" cy="943249"/>
          </a:xfrm>
          <a:custGeom>
            <a:avLst/>
            <a:gdLst/>
            <a:ahLst/>
            <a:cxnLst/>
            <a:rect l="l" t="t" r="r" b="b"/>
            <a:pathLst>
              <a:path w="3513477" h="1884501">
                <a:moveTo>
                  <a:pt x="0" y="0"/>
                </a:moveTo>
                <a:lnTo>
                  <a:pt x="3513477" y="0"/>
                </a:lnTo>
                <a:lnTo>
                  <a:pt x="3513477" y="1884501"/>
                </a:lnTo>
                <a:lnTo>
                  <a:pt x="0" y="188450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2289" y="0"/>
            <a:ext cx="3799594" cy="678844"/>
          </a:xfrm>
          <a:custGeom>
            <a:avLst/>
            <a:gdLst/>
            <a:ahLst/>
            <a:cxnLst/>
            <a:rect l="l" t="t" r="r" b="b"/>
            <a:pathLst>
              <a:path w="3799594" h="678844">
                <a:moveTo>
                  <a:pt x="0" y="0"/>
                </a:moveTo>
                <a:lnTo>
                  <a:pt x="3799594" y="0"/>
                </a:lnTo>
                <a:lnTo>
                  <a:pt x="3799594" y="678844"/>
                </a:lnTo>
                <a:lnTo>
                  <a:pt x="0" y="67884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6230533" y="8399492"/>
            <a:ext cx="2057535" cy="1887508"/>
          </a:xfrm>
          <a:custGeom>
            <a:avLst/>
            <a:gdLst/>
            <a:ahLst/>
            <a:cxnLst/>
            <a:rect l="l" t="t" r="r" b="b"/>
            <a:pathLst>
              <a:path w="2057535" h="1887508">
                <a:moveTo>
                  <a:pt x="0" y="0"/>
                </a:moveTo>
                <a:lnTo>
                  <a:pt x="2057534" y="0"/>
                </a:lnTo>
                <a:lnTo>
                  <a:pt x="2057534" y="1887508"/>
                </a:lnTo>
                <a:lnTo>
                  <a:pt x="0" y="1887508"/>
                </a:lnTo>
                <a:lnTo>
                  <a:pt x="0" y="0"/>
                </a:lnTo>
                <a:close/>
              </a:path>
            </a:pathLst>
          </a:custGeom>
          <a:blipFill>
            <a:blip r:embed="rId6"/>
            <a:stretch>
              <a:fillRect t="-4503" b="-4503"/>
            </a:stretch>
          </a:blipFill>
        </p:spPr>
      </p:sp>
      <p:sp>
        <p:nvSpPr>
          <p:cNvPr id="5" name="Freeform 5"/>
          <p:cNvSpPr/>
          <p:nvPr/>
        </p:nvSpPr>
        <p:spPr>
          <a:xfrm>
            <a:off x="4266445" y="3564130"/>
            <a:ext cx="4662285" cy="5995795"/>
          </a:xfrm>
          <a:custGeom>
            <a:avLst/>
            <a:gdLst/>
            <a:ahLst/>
            <a:cxnLst/>
            <a:rect l="l" t="t" r="r" b="b"/>
            <a:pathLst>
              <a:path w="4662285" h="5995795">
                <a:moveTo>
                  <a:pt x="0" y="0"/>
                </a:moveTo>
                <a:lnTo>
                  <a:pt x="4662285" y="0"/>
                </a:lnTo>
                <a:lnTo>
                  <a:pt x="4662285" y="5995795"/>
                </a:lnTo>
                <a:lnTo>
                  <a:pt x="0" y="5995795"/>
                </a:lnTo>
                <a:lnTo>
                  <a:pt x="0" y="0"/>
                </a:lnTo>
                <a:close/>
              </a:path>
            </a:pathLst>
          </a:custGeom>
          <a:blipFill>
            <a:blip r:embed="rId7"/>
            <a:stretch>
              <a:fillRect t="-8319" b="-8319"/>
            </a:stretch>
          </a:blipFill>
        </p:spPr>
      </p:sp>
      <p:sp>
        <p:nvSpPr>
          <p:cNvPr id="6" name="TextBox 6"/>
          <p:cNvSpPr txBox="1"/>
          <p:nvPr/>
        </p:nvSpPr>
        <p:spPr>
          <a:xfrm>
            <a:off x="10098766" y="4838072"/>
            <a:ext cx="4922401" cy="887095"/>
          </a:xfrm>
          <a:prstGeom prst="rect">
            <a:avLst/>
          </a:prstGeom>
        </p:spPr>
        <p:txBody>
          <a:bodyPr wrap="square" lIns="0" tIns="0" rIns="0" bIns="0" rtlCol="0" anchor="t">
            <a:spAutoFit/>
          </a:bodyPr>
          <a:lstStyle/>
          <a:p>
            <a:pPr algn="ctr">
              <a:lnSpc>
                <a:spcPts val="7279"/>
              </a:lnSpc>
            </a:pPr>
            <a:r>
              <a:rPr lang="en-US" sz="5199" b="1" dirty="0">
                <a:solidFill>
                  <a:srgbClr val="FFFFFF"/>
                </a:solidFill>
                <a:latin typeface="Canva Sans Bold"/>
                <a:ea typeface="Canva Sans Bold"/>
                <a:cs typeface="Canva Sans Bold"/>
                <a:sym typeface="Canva Sans Bold"/>
              </a:rPr>
              <a:t>Presented By:</a:t>
            </a:r>
          </a:p>
        </p:txBody>
      </p:sp>
      <p:sp>
        <p:nvSpPr>
          <p:cNvPr id="7" name="TextBox 7"/>
          <p:cNvSpPr txBox="1"/>
          <p:nvPr/>
        </p:nvSpPr>
        <p:spPr>
          <a:xfrm>
            <a:off x="10572561" y="5898072"/>
            <a:ext cx="5572959" cy="580390"/>
          </a:xfrm>
          <a:prstGeom prst="rect">
            <a:avLst/>
          </a:prstGeom>
        </p:spPr>
        <p:txBody>
          <a:bodyPr lIns="0" tIns="0" rIns="0" bIns="0" rtlCol="0" anchor="t">
            <a:spAutoFit/>
          </a:bodyPr>
          <a:lstStyle/>
          <a:p>
            <a:pPr algn="l">
              <a:lnSpc>
                <a:spcPts val="4759"/>
              </a:lnSpc>
            </a:pPr>
            <a:r>
              <a:rPr lang="en-US" sz="3399" dirty="0">
                <a:solidFill>
                  <a:srgbClr val="FFFFFF"/>
                </a:solidFill>
                <a:latin typeface="Canva Sans"/>
                <a:ea typeface="Canva Sans"/>
                <a:cs typeface="Canva Sans"/>
                <a:sym typeface="Canva Sans"/>
              </a:rPr>
              <a:t>Abhinash Swain</a:t>
            </a:r>
          </a:p>
        </p:txBody>
      </p:sp>
      <p:sp>
        <p:nvSpPr>
          <p:cNvPr id="8" name="TextBox 8"/>
          <p:cNvSpPr txBox="1"/>
          <p:nvPr/>
        </p:nvSpPr>
        <p:spPr>
          <a:xfrm>
            <a:off x="10572561" y="8152137"/>
            <a:ext cx="5572959" cy="580390"/>
          </a:xfrm>
          <a:prstGeom prst="rect">
            <a:avLst/>
          </a:prstGeom>
        </p:spPr>
        <p:txBody>
          <a:bodyPr lIns="0" tIns="0" rIns="0" bIns="0" rtlCol="0" anchor="t">
            <a:spAutoFit/>
          </a:bodyPr>
          <a:lstStyle/>
          <a:p>
            <a:pPr algn="l">
              <a:lnSpc>
                <a:spcPts val="4759"/>
              </a:lnSpc>
            </a:pPr>
            <a:r>
              <a:rPr lang="en-US" sz="3399">
                <a:solidFill>
                  <a:srgbClr val="FFFFFF"/>
                </a:solidFill>
                <a:latin typeface="Canva Sans"/>
                <a:ea typeface="Canva Sans"/>
                <a:cs typeface="Canva Sans"/>
                <a:sym typeface="Canva Sans"/>
              </a:rPr>
              <a:t>Suranjit Shaw</a:t>
            </a:r>
          </a:p>
        </p:txBody>
      </p:sp>
      <p:sp>
        <p:nvSpPr>
          <p:cNvPr id="9" name="TextBox 9"/>
          <p:cNvSpPr txBox="1"/>
          <p:nvPr/>
        </p:nvSpPr>
        <p:spPr>
          <a:xfrm>
            <a:off x="10497026" y="6651367"/>
            <a:ext cx="5360362" cy="580390"/>
          </a:xfrm>
          <a:prstGeom prst="rect">
            <a:avLst/>
          </a:prstGeom>
        </p:spPr>
        <p:txBody>
          <a:bodyPr wrap="square" lIns="0" tIns="0" rIns="0" bIns="0" rtlCol="0" anchor="t">
            <a:spAutoFit/>
          </a:bodyPr>
          <a:lstStyle/>
          <a:p>
            <a:pPr>
              <a:lnSpc>
                <a:spcPts val="4759"/>
              </a:lnSpc>
            </a:pPr>
            <a:r>
              <a:rPr lang="en-US" sz="3399" dirty="0">
                <a:solidFill>
                  <a:srgbClr val="FFFFFF"/>
                </a:solidFill>
                <a:latin typeface="Canva Sans"/>
                <a:ea typeface="Canva Sans"/>
                <a:cs typeface="Canva Sans"/>
                <a:sym typeface="Canva Sans"/>
              </a:rPr>
              <a:t>Swastik Ranjan Sahoo    </a:t>
            </a:r>
          </a:p>
        </p:txBody>
      </p:sp>
      <p:sp>
        <p:nvSpPr>
          <p:cNvPr id="10" name="TextBox 10"/>
          <p:cNvSpPr txBox="1"/>
          <p:nvPr/>
        </p:nvSpPr>
        <p:spPr>
          <a:xfrm>
            <a:off x="9805030" y="7401752"/>
            <a:ext cx="6052358" cy="580390"/>
          </a:xfrm>
          <a:prstGeom prst="rect">
            <a:avLst/>
          </a:prstGeom>
        </p:spPr>
        <p:txBody>
          <a:bodyPr lIns="0" tIns="0" rIns="0" bIns="0" rtlCol="0" anchor="t">
            <a:spAutoFit/>
          </a:bodyPr>
          <a:lstStyle/>
          <a:p>
            <a:pPr algn="ctr">
              <a:lnSpc>
                <a:spcPts val="4759"/>
              </a:lnSpc>
            </a:pPr>
            <a:r>
              <a:rPr lang="en-US" sz="3399">
                <a:solidFill>
                  <a:srgbClr val="FFFFFF"/>
                </a:solidFill>
                <a:latin typeface="Canva Sans"/>
                <a:ea typeface="Canva Sans"/>
                <a:cs typeface="Canva Sans"/>
                <a:sym typeface="Canva Sans"/>
              </a:rPr>
              <a:t>Rituraj Kumar Sharma</a:t>
            </a:r>
          </a:p>
        </p:txBody>
      </p:sp>
      <p:sp>
        <p:nvSpPr>
          <p:cNvPr id="11" name="TextBox 11"/>
          <p:cNvSpPr txBox="1"/>
          <p:nvPr/>
        </p:nvSpPr>
        <p:spPr>
          <a:xfrm>
            <a:off x="0" y="866775"/>
            <a:ext cx="18288000" cy="2832727"/>
          </a:xfrm>
          <a:prstGeom prst="rect">
            <a:avLst/>
          </a:prstGeom>
        </p:spPr>
        <p:txBody>
          <a:bodyPr lIns="0" tIns="0" rIns="0" bIns="0" rtlCol="0" anchor="t">
            <a:spAutoFit/>
          </a:bodyPr>
          <a:lstStyle/>
          <a:p>
            <a:pPr algn="ctr">
              <a:lnSpc>
                <a:spcPts val="11340"/>
              </a:lnSpc>
            </a:pPr>
            <a:r>
              <a:rPr lang="en-US" sz="8100" b="1" dirty="0">
                <a:solidFill>
                  <a:schemeClr val="accent1">
                    <a:lumMod val="20000"/>
                    <a:lumOff val="80000"/>
                  </a:schemeClr>
                </a:solidFill>
                <a:latin typeface="Canva Sans Bold"/>
                <a:ea typeface="Canva Sans Bold"/>
                <a:cs typeface="Canva Sans Bold"/>
                <a:sym typeface="Canva Sans Bold"/>
              </a:rPr>
              <a:t>Mobile App Security Testing Using Automated Testing Tools</a:t>
            </a:r>
          </a:p>
        </p:txBody>
      </p:sp>
    </p:spTree>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rgbClr val="041C4D">
                <a:alpha val="100000"/>
              </a:srgbClr>
            </a:gs>
            <a:gs pos="100000">
              <a:srgbClr val="3B616F">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16541960" y="8540960"/>
            <a:ext cx="1746040" cy="1746040"/>
          </a:xfrm>
          <a:custGeom>
            <a:avLst/>
            <a:gdLst/>
            <a:ahLst/>
            <a:cxnLst/>
            <a:rect l="l" t="t" r="r" b="b"/>
            <a:pathLst>
              <a:path w="1746040" h="1746040">
                <a:moveTo>
                  <a:pt x="0" y="0"/>
                </a:moveTo>
                <a:lnTo>
                  <a:pt x="1746040" y="0"/>
                </a:lnTo>
                <a:lnTo>
                  <a:pt x="1746040" y="1746040"/>
                </a:lnTo>
                <a:lnTo>
                  <a:pt x="0" y="1746040"/>
                </a:lnTo>
                <a:lnTo>
                  <a:pt x="0" y="0"/>
                </a:lnTo>
                <a:close/>
              </a:path>
            </a:pathLst>
          </a:custGeom>
          <a:blipFill>
            <a:blip r:embed="rId2"/>
            <a:stretch>
              <a:fillRect/>
            </a:stretch>
          </a:blipFill>
        </p:spPr>
      </p:sp>
      <p:sp>
        <p:nvSpPr>
          <p:cNvPr id="3" name="Freeform 3"/>
          <p:cNvSpPr/>
          <p:nvPr/>
        </p:nvSpPr>
        <p:spPr>
          <a:xfrm>
            <a:off x="1283642" y="1339956"/>
            <a:ext cx="15001103" cy="8074024"/>
          </a:xfrm>
          <a:custGeom>
            <a:avLst/>
            <a:gdLst/>
            <a:ahLst/>
            <a:cxnLst/>
            <a:rect l="l" t="t" r="r" b="b"/>
            <a:pathLst>
              <a:path w="15001103" h="8074024">
                <a:moveTo>
                  <a:pt x="0" y="0"/>
                </a:moveTo>
                <a:lnTo>
                  <a:pt x="15001103" y="0"/>
                </a:lnTo>
                <a:lnTo>
                  <a:pt x="15001103" y="8074024"/>
                </a:lnTo>
                <a:lnTo>
                  <a:pt x="0" y="8074024"/>
                </a:lnTo>
                <a:lnTo>
                  <a:pt x="0" y="0"/>
                </a:lnTo>
                <a:close/>
              </a:path>
            </a:pathLst>
          </a:custGeom>
          <a:blipFill>
            <a:blip r:embed="rId3"/>
            <a:stretch>
              <a:fillRect l="-438" r="-438" b="-5425"/>
            </a:stretch>
          </a:blipFill>
        </p:spPr>
      </p:sp>
      <p:sp>
        <p:nvSpPr>
          <p:cNvPr id="4" name="TextBox 4"/>
          <p:cNvSpPr txBox="1"/>
          <p:nvPr/>
        </p:nvSpPr>
        <p:spPr>
          <a:xfrm>
            <a:off x="0" y="-42546"/>
            <a:ext cx="3739288" cy="1226821"/>
          </a:xfrm>
          <a:prstGeom prst="rect">
            <a:avLst/>
          </a:prstGeom>
        </p:spPr>
        <p:txBody>
          <a:bodyPr lIns="0" tIns="0" rIns="0" bIns="0" rtlCol="0" anchor="t">
            <a:spAutoFit/>
          </a:bodyPr>
          <a:lstStyle/>
          <a:p>
            <a:pPr algn="ctr">
              <a:lnSpc>
                <a:spcPts val="10079"/>
              </a:lnSpc>
            </a:pPr>
            <a:r>
              <a:rPr lang="en-US" sz="7199" b="1" i="1">
                <a:solidFill>
                  <a:srgbClr val="FFFFFF"/>
                </a:solidFill>
                <a:latin typeface="Canva Sans Bold Italics"/>
                <a:ea typeface="Canva Sans Bold Italics"/>
                <a:cs typeface="Canva Sans Bold Italics"/>
                <a:sym typeface="Canva Sans Bold Italics"/>
              </a:rPr>
              <a:t>Signal</a:t>
            </a:r>
            <a:r>
              <a:rPr lang="en-US" sz="7199" b="1">
                <a:solidFill>
                  <a:srgbClr val="FFFFFF"/>
                </a:solidFill>
                <a:latin typeface="Canva Sans Bold"/>
                <a:ea typeface="Canva Sans Bold"/>
                <a:cs typeface="Canva Sans Bold"/>
                <a:sym typeface="Canva Sans Bold"/>
              </a:rPr>
              <a:t>:</a:t>
            </a:r>
          </a:p>
        </p:txBody>
      </p:sp>
    </p:spTree>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rgbClr val="041C4D">
                <a:alpha val="100000"/>
              </a:srgbClr>
            </a:gs>
            <a:gs pos="100000">
              <a:srgbClr val="3B616F">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16181859" y="8540960"/>
            <a:ext cx="2106141" cy="1746040"/>
          </a:xfrm>
          <a:custGeom>
            <a:avLst/>
            <a:gdLst/>
            <a:ahLst/>
            <a:cxnLst/>
            <a:rect l="l" t="t" r="r" b="b"/>
            <a:pathLst>
              <a:path w="2106141" h="1746040">
                <a:moveTo>
                  <a:pt x="0" y="0"/>
                </a:moveTo>
                <a:lnTo>
                  <a:pt x="2106141" y="0"/>
                </a:lnTo>
                <a:lnTo>
                  <a:pt x="2106141" y="1746040"/>
                </a:lnTo>
                <a:lnTo>
                  <a:pt x="0" y="1746040"/>
                </a:lnTo>
                <a:lnTo>
                  <a:pt x="0" y="0"/>
                </a:lnTo>
                <a:close/>
              </a:path>
            </a:pathLst>
          </a:custGeom>
          <a:blipFill>
            <a:blip r:embed="rId2"/>
            <a:stretch>
              <a:fillRect t="-10311" b="-10311"/>
            </a:stretch>
          </a:blipFill>
        </p:spPr>
      </p:sp>
      <p:sp>
        <p:nvSpPr>
          <p:cNvPr id="3" name="TextBox 3"/>
          <p:cNvSpPr txBox="1"/>
          <p:nvPr/>
        </p:nvSpPr>
        <p:spPr>
          <a:xfrm>
            <a:off x="360101" y="164473"/>
            <a:ext cx="2854767" cy="1144271"/>
          </a:xfrm>
          <a:prstGeom prst="rect">
            <a:avLst/>
          </a:prstGeom>
        </p:spPr>
        <p:txBody>
          <a:bodyPr lIns="0" tIns="0" rIns="0" bIns="0" rtlCol="0" anchor="t">
            <a:spAutoFit/>
          </a:bodyPr>
          <a:lstStyle/>
          <a:p>
            <a:pPr algn="ctr">
              <a:lnSpc>
                <a:spcPts val="9379"/>
              </a:lnSpc>
            </a:pPr>
            <a:r>
              <a:rPr lang="en-US" sz="6699" b="1" i="1">
                <a:solidFill>
                  <a:srgbClr val="FFFFFF"/>
                </a:solidFill>
                <a:latin typeface="Canva Sans Bold Italics"/>
                <a:ea typeface="Canva Sans Bold Italics"/>
                <a:cs typeface="Canva Sans Bold Italics"/>
                <a:sym typeface="Canva Sans Bold Italics"/>
              </a:rPr>
              <a:t>DIVA:</a:t>
            </a:r>
          </a:p>
        </p:txBody>
      </p:sp>
      <p:pic>
        <p:nvPicPr>
          <p:cNvPr id="5" name="Picture 4">
            <a:extLst>
              <a:ext uri="{FF2B5EF4-FFF2-40B4-BE49-F238E27FC236}">
                <a16:creationId xmlns:a16="http://schemas.microsoft.com/office/drawing/2014/main" id="{635899DC-4969-1755-CC27-E49B786A7514}"/>
              </a:ext>
            </a:extLst>
          </p:cNvPr>
          <p:cNvPicPr>
            <a:picLocks noChangeAspect="1"/>
          </p:cNvPicPr>
          <p:nvPr/>
        </p:nvPicPr>
        <p:blipFill>
          <a:blip r:embed="rId3"/>
          <a:stretch>
            <a:fillRect/>
          </a:stretch>
        </p:blipFill>
        <p:spPr>
          <a:xfrm>
            <a:off x="2133600" y="1485900"/>
            <a:ext cx="13792200" cy="8503674"/>
          </a:xfrm>
          <a:prstGeom prst="rect">
            <a:avLst/>
          </a:prstGeom>
        </p:spPr>
      </p:pic>
    </p:spTree>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rgbClr val="041C4D">
                <a:alpha val="100000"/>
              </a:srgbClr>
            </a:gs>
            <a:gs pos="100000">
              <a:srgbClr val="3B616F">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16541960" y="8540960"/>
            <a:ext cx="1746040" cy="1746040"/>
          </a:xfrm>
          <a:custGeom>
            <a:avLst/>
            <a:gdLst/>
            <a:ahLst/>
            <a:cxnLst/>
            <a:rect l="l" t="t" r="r" b="b"/>
            <a:pathLst>
              <a:path w="1746040" h="1746040">
                <a:moveTo>
                  <a:pt x="0" y="0"/>
                </a:moveTo>
                <a:lnTo>
                  <a:pt x="1746040" y="0"/>
                </a:lnTo>
                <a:lnTo>
                  <a:pt x="1746040" y="1746040"/>
                </a:lnTo>
                <a:lnTo>
                  <a:pt x="0" y="1746040"/>
                </a:lnTo>
                <a:lnTo>
                  <a:pt x="0" y="0"/>
                </a:lnTo>
                <a:close/>
              </a:path>
            </a:pathLst>
          </a:custGeom>
          <a:blipFill>
            <a:blip r:embed="rId4"/>
            <a:stretch>
              <a:fillRect/>
            </a:stretch>
          </a:blipFill>
        </p:spPr>
      </p:sp>
      <p:pic>
        <p:nvPicPr>
          <p:cNvPr id="3" name="Picture 3">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rcRect t="657" b="657"/>
          <a:stretch>
            <a:fillRect/>
          </a:stretch>
        </p:blipFill>
        <p:spPr>
          <a:xfrm>
            <a:off x="0" y="0"/>
            <a:ext cx="18288000" cy="10287000"/>
          </a:xfrm>
          <a:prstGeom prst="rect">
            <a:avLst/>
          </a:prstGeom>
        </p:spPr>
      </p:pic>
      <p:sp>
        <p:nvSpPr>
          <p:cNvPr id="4" name="Freeform 4"/>
          <p:cNvSpPr/>
          <p:nvPr/>
        </p:nvSpPr>
        <p:spPr>
          <a:xfrm>
            <a:off x="8587859" y="0"/>
            <a:ext cx="9700141" cy="2917721"/>
          </a:xfrm>
          <a:custGeom>
            <a:avLst/>
            <a:gdLst/>
            <a:ahLst/>
            <a:cxnLst/>
            <a:rect l="l" t="t" r="r" b="b"/>
            <a:pathLst>
              <a:path w="9700141" h="2917721">
                <a:moveTo>
                  <a:pt x="0" y="0"/>
                </a:moveTo>
                <a:lnTo>
                  <a:pt x="9700141" y="0"/>
                </a:lnTo>
                <a:lnTo>
                  <a:pt x="9700141" y="2917721"/>
                </a:lnTo>
                <a:lnTo>
                  <a:pt x="0" y="2917721"/>
                </a:lnTo>
                <a:lnTo>
                  <a:pt x="0" y="0"/>
                </a:lnTo>
                <a:close/>
              </a:path>
            </a:pathLst>
          </a:custGeom>
          <a:blipFill>
            <a:blip r:embed="rId6"/>
            <a:stretch>
              <a:fillRect/>
            </a:stretch>
          </a:blipFill>
        </p:spPr>
      </p:sp>
      <p:sp>
        <p:nvSpPr>
          <p:cNvPr id="5" name="Freeform 5"/>
          <p:cNvSpPr/>
          <p:nvPr/>
        </p:nvSpPr>
        <p:spPr>
          <a:xfrm>
            <a:off x="16271884" y="8399492"/>
            <a:ext cx="2016116" cy="1887508"/>
          </a:xfrm>
          <a:custGeom>
            <a:avLst/>
            <a:gdLst/>
            <a:ahLst/>
            <a:cxnLst/>
            <a:rect l="l" t="t" r="r" b="b"/>
            <a:pathLst>
              <a:path w="2016116" h="1887508">
                <a:moveTo>
                  <a:pt x="0" y="0"/>
                </a:moveTo>
                <a:lnTo>
                  <a:pt x="2016116" y="0"/>
                </a:lnTo>
                <a:lnTo>
                  <a:pt x="2016116" y="1887508"/>
                </a:lnTo>
                <a:lnTo>
                  <a:pt x="0" y="1887508"/>
                </a:lnTo>
                <a:lnTo>
                  <a:pt x="0" y="0"/>
                </a:lnTo>
                <a:close/>
              </a:path>
            </a:pathLst>
          </a:custGeom>
          <a:blipFill>
            <a:blip r:embed="rId4"/>
            <a:stretch>
              <a:fillRect t="-3406" b="-3406"/>
            </a:stretch>
          </a:blipFill>
        </p:spPr>
      </p:sp>
    </p:spTree>
  </p:cSld>
  <p:clrMapOvr>
    <a:masterClrMapping/>
  </p:clrMapOvr>
  <p:transition spd="slow">
    <p:push dir="u"/>
  </p:transition>
  <p:timing>
    <p:tnLst>
      <p:par>
        <p:cTn id="1" dur="indefinite" restart="never" nodeType="tmRoot">
          <p:childTnLst>
            <p:video>
              <p:cMediaNode vol="100000">
                <p:cTn id="2" fill="hold" display="0">
                  <p:stCondLst>
                    <p:cond delay="indefinite"/>
                  </p:stCondLst>
                </p:cTn>
                <p:tgtEl>
                  <p:spTgt spid="3"/>
                </p:tgtEl>
              </p:cMediaNode>
            </p:vide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rgbClr val="041C4D">
                <a:alpha val="100000"/>
              </a:srgbClr>
            </a:gs>
            <a:gs pos="100000">
              <a:srgbClr val="3B616F">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16441066" y="8674773"/>
            <a:ext cx="1846934" cy="1612227"/>
          </a:xfrm>
          <a:custGeom>
            <a:avLst/>
            <a:gdLst/>
            <a:ahLst/>
            <a:cxnLst/>
            <a:rect l="l" t="t" r="r" b="b"/>
            <a:pathLst>
              <a:path w="1846934" h="1612227">
                <a:moveTo>
                  <a:pt x="0" y="0"/>
                </a:moveTo>
                <a:lnTo>
                  <a:pt x="1846934" y="0"/>
                </a:lnTo>
                <a:lnTo>
                  <a:pt x="1846934" y="1612227"/>
                </a:lnTo>
                <a:lnTo>
                  <a:pt x="0" y="1612227"/>
                </a:lnTo>
                <a:lnTo>
                  <a:pt x="0" y="0"/>
                </a:lnTo>
                <a:close/>
              </a:path>
            </a:pathLst>
          </a:custGeom>
          <a:blipFill>
            <a:blip r:embed="rId2"/>
            <a:stretch>
              <a:fillRect t="-7278" b="-7278"/>
            </a:stretch>
          </a:blipFill>
        </p:spPr>
      </p:sp>
      <p:sp>
        <p:nvSpPr>
          <p:cNvPr id="3" name="Freeform 3"/>
          <p:cNvSpPr/>
          <p:nvPr/>
        </p:nvSpPr>
        <p:spPr>
          <a:xfrm>
            <a:off x="815147" y="1878888"/>
            <a:ext cx="16444153" cy="6795885"/>
          </a:xfrm>
          <a:custGeom>
            <a:avLst/>
            <a:gdLst/>
            <a:ahLst/>
            <a:cxnLst/>
            <a:rect l="l" t="t" r="r" b="b"/>
            <a:pathLst>
              <a:path w="16444153" h="6795885">
                <a:moveTo>
                  <a:pt x="0" y="0"/>
                </a:moveTo>
                <a:lnTo>
                  <a:pt x="16444153" y="0"/>
                </a:lnTo>
                <a:lnTo>
                  <a:pt x="16444153" y="6795885"/>
                </a:lnTo>
                <a:lnTo>
                  <a:pt x="0" y="6795885"/>
                </a:lnTo>
                <a:lnTo>
                  <a:pt x="0" y="0"/>
                </a:lnTo>
                <a:close/>
              </a:path>
            </a:pathLst>
          </a:custGeom>
          <a:blipFill>
            <a:blip r:embed="rId3"/>
            <a:stretch>
              <a:fillRect t="-5110" b="-9340"/>
            </a:stretch>
          </a:blipFill>
        </p:spPr>
      </p:sp>
      <p:sp>
        <p:nvSpPr>
          <p:cNvPr id="4" name="TextBox 4"/>
          <p:cNvSpPr txBox="1"/>
          <p:nvPr/>
        </p:nvSpPr>
        <p:spPr>
          <a:xfrm>
            <a:off x="0" y="86583"/>
            <a:ext cx="3950229" cy="1517024"/>
          </a:xfrm>
          <a:prstGeom prst="rect">
            <a:avLst/>
          </a:prstGeom>
        </p:spPr>
        <p:txBody>
          <a:bodyPr lIns="0" tIns="0" rIns="0" bIns="0" rtlCol="0" anchor="t">
            <a:spAutoFit/>
          </a:bodyPr>
          <a:lstStyle/>
          <a:p>
            <a:pPr algn="ctr">
              <a:lnSpc>
                <a:spcPts val="12459"/>
              </a:lnSpc>
            </a:pPr>
            <a:r>
              <a:rPr lang="en-US" sz="8899" b="1" i="1">
                <a:solidFill>
                  <a:srgbClr val="FFFFFF"/>
                </a:solidFill>
                <a:latin typeface="Canva Sans Bold Italics"/>
                <a:ea typeface="Canva Sans Bold Italics"/>
                <a:cs typeface="Canva Sans Bold Italics"/>
                <a:sym typeface="Canva Sans Bold Italics"/>
              </a:rPr>
              <a:t>Signal:</a:t>
            </a:r>
          </a:p>
        </p:txBody>
      </p:sp>
    </p:spTree>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bg>
      <p:bgPr>
        <a:gradFill rotWithShape="1">
          <a:gsLst>
            <a:gs pos="0">
              <a:srgbClr val="041C4D">
                <a:alpha val="100000"/>
              </a:srgbClr>
            </a:gs>
            <a:gs pos="100000">
              <a:srgbClr val="3B616F">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16709150" y="8708150"/>
            <a:ext cx="1578850" cy="1578850"/>
          </a:xfrm>
          <a:custGeom>
            <a:avLst/>
            <a:gdLst/>
            <a:ahLst/>
            <a:cxnLst/>
            <a:rect l="l" t="t" r="r" b="b"/>
            <a:pathLst>
              <a:path w="1578850" h="1578850">
                <a:moveTo>
                  <a:pt x="0" y="0"/>
                </a:moveTo>
                <a:lnTo>
                  <a:pt x="1578850" y="0"/>
                </a:lnTo>
                <a:lnTo>
                  <a:pt x="1578850" y="1578850"/>
                </a:lnTo>
                <a:lnTo>
                  <a:pt x="0" y="1578850"/>
                </a:lnTo>
                <a:lnTo>
                  <a:pt x="0" y="0"/>
                </a:lnTo>
                <a:close/>
              </a:path>
            </a:pathLst>
          </a:custGeom>
          <a:blipFill>
            <a:blip r:embed="rId2"/>
            <a:stretch>
              <a:fillRect/>
            </a:stretch>
          </a:blipFill>
        </p:spPr>
      </p:sp>
      <p:sp>
        <p:nvSpPr>
          <p:cNvPr id="3" name="Freeform 3"/>
          <p:cNvSpPr/>
          <p:nvPr/>
        </p:nvSpPr>
        <p:spPr>
          <a:xfrm>
            <a:off x="745763" y="1647189"/>
            <a:ext cx="16513537" cy="6992623"/>
          </a:xfrm>
          <a:custGeom>
            <a:avLst/>
            <a:gdLst/>
            <a:ahLst/>
            <a:cxnLst/>
            <a:rect l="l" t="t" r="r" b="b"/>
            <a:pathLst>
              <a:path w="16513537" h="6992623">
                <a:moveTo>
                  <a:pt x="0" y="0"/>
                </a:moveTo>
                <a:lnTo>
                  <a:pt x="16513537" y="0"/>
                </a:lnTo>
                <a:lnTo>
                  <a:pt x="16513537" y="6992622"/>
                </a:lnTo>
                <a:lnTo>
                  <a:pt x="0" y="6992622"/>
                </a:lnTo>
                <a:lnTo>
                  <a:pt x="0" y="0"/>
                </a:lnTo>
                <a:close/>
              </a:path>
            </a:pathLst>
          </a:custGeom>
          <a:blipFill>
            <a:blip r:embed="rId3"/>
            <a:stretch>
              <a:fillRect t="-5147" b="-9846"/>
            </a:stretch>
          </a:blipFill>
        </p:spPr>
      </p:sp>
      <p:sp>
        <p:nvSpPr>
          <p:cNvPr id="4" name="TextBox 4"/>
          <p:cNvSpPr txBox="1"/>
          <p:nvPr/>
        </p:nvSpPr>
        <p:spPr>
          <a:xfrm>
            <a:off x="0" y="-161925"/>
            <a:ext cx="3466437" cy="1450981"/>
          </a:xfrm>
          <a:prstGeom prst="rect">
            <a:avLst/>
          </a:prstGeom>
        </p:spPr>
        <p:txBody>
          <a:bodyPr lIns="0" tIns="0" rIns="0" bIns="0" rtlCol="0" anchor="t">
            <a:spAutoFit/>
          </a:bodyPr>
          <a:lstStyle/>
          <a:p>
            <a:pPr algn="ctr">
              <a:lnSpc>
                <a:spcPts val="11899"/>
              </a:lnSpc>
            </a:pPr>
            <a:r>
              <a:rPr lang="en-US" sz="8499" b="1" i="1">
                <a:solidFill>
                  <a:srgbClr val="FFFFFF"/>
                </a:solidFill>
                <a:latin typeface="Canva Sans Bold Italics"/>
                <a:ea typeface="Canva Sans Bold Italics"/>
                <a:cs typeface="Canva Sans Bold Italics"/>
                <a:sym typeface="Canva Sans Bold Italics"/>
              </a:rPr>
              <a:t>DIVA:</a:t>
            </a:r>
          </a:p>
        </p:txBody>
      </p:sp>
    </p:spTree>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bg>
      <p:bgPr>
        <a:gradFill rotWithShape="1">
          <a:gsLst>
            <a:gs pos="0">
              <a:srgbClr val="041C4D">
                <a:alpha val="100000"/>
              </a:srgbClr>
            </a:gs>
            <a:gs pos="100000">
              <a:srgbClr val="3B616F">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16709150" y="8708150"/>
            <a:ext cx="1578850" cy="1578850"/>
          </a:xfrm>
          <a:custGeom>
            <a:avLst/>
            <a:gdLst/>
            <a:ahLst/>
            <a:cxnLst/>
            <a:rect l="l" t="t" r="r" b="b"/>
            <a:pathLst>
              <a:path w="1578850" h="1578850">
                <a:moveTo>
                  <a:pt x="0" y="0"/>
                </a:moveTo>
                <a:lnTo>
                  <a:pt x="1578850" y="0"/>
                </a:lnTo>
                <a:lnTo>
                  <a:pt x="1578850" y="1578850"/>
                </a:lnTo>
                <a:lnTo>
                  <a:pt x="0" y="1578850"/>
                </a:lnTo>
                <a:lnTo>
                  <a:pt x="0" y="0"/>
                </a:lnTo>
                <a:close/>
              </a:path>
            </a:pathLst>
          </a:custGeom>
          <a:blipFill>
            <a:blip r:embed="rId2"/>
            <a:stretch>
              <a:fillRect/>
            </a:stretch>
          </a:blipFill>
        </p:spPr>
      </p:sp>
      <p:sp>
        <p:nvSpPr>
          <p:cNvPr id="3" name="TextBox 3"/>
          <p:cNvSpPr txBox="1"/>
          <p:nvPr/>
        </p:nvSpPr>
        <p:spPr>
          <a:xfrm>
            <a:off x="152239" y="33185"/>
            <a:ext cx="12785642" cy="1292861"/>
          </a:xfrm>
          <a:prstGeom prst="rect">
            <a:avLst/>
          </a:prstGeom>
        </p:spPr>
        <p:txBody>
          <a:bodyPr lIns="0" tIns="0" rIns="0" bIns="0" rtlCol="0" anchor="t">
            <a:spAutoFit/>
          </a:bodyPr>
          <a:lstStyle/>
          <a:p>
            <a:pPr algn="l">
              <a:lnSpc>
                <a:spcPts val="10639"/>
              </a:lnSpc>
            </a:pPr>
            <a:r>
              <a:rPr lang="en-US" sz="7599" b="1" i="1">
                <a:solidFill>
                  <a:srgbClr val="FFFFFF"/>
                </a:solidFill>
                <a:latin typeface="Canva Sans Bold Italics"/>
                <a:ea typeface="Canva Sans Bold Italics"/>
                <a:cs typeface="Canva Sans Bold Italics"/>
                <a:sym typeface="Canva Sans Bold Italics"/>
              </a:rPr>
              <a:t>Mobile Security Gaurdian</a:t>
            </a:r>
          </a:p>
        </p:txBody>
      </p:sp>
      <p:sp>
        <p:nvSpPr>
          <p:cNvPr id="4" name="TextBox 4"/>
          <p:cNvSpPr txBox="1"/>
          <p:nvPr/>
        </p:nvSpPr>
        <p:spPr>
          <a:xfrm>
            <a:off x="4191000" y="4151630"/>
            <a:ext cx="10668000" cy="1701180"/>
          </a:xfrm>
          <a:prstGeom prst="rect">
            <a:avLst/>
          </a:prstGeom>
        </p:spPr>
        <p:txBody>
          <a:bodyPr wrap="square" lIns="0" tIns="0" rIns="0" bIns="0" rtlCol="0" anchor="t">
            <a:spAutoFit/>
          </a:bodyPr>
          <a:lstStyle/>
          <a:p>
            <a:pPr algn="ctr">
              <a:lnSpc>
                <a:spcPts val="13859"/>
              </a:lnSpc>
            </a:pPr>
            <a:r>
              <a:rPr lang="en-US" sz="9899" b="1" u="sng" dirty="0">
                <a:solidFill>
                  <a:schemeClr val="bg1">
                    <a:lumMod val="95000"/>
                  </a:schemeClr>
                </a:solidFill>
                <a:latin typeface="Canva Sans Bold"/>
                <a:ea typeface="Canva Sans Bold"/>
                <a:cs typeface="Canva Sans Bold"/>
                <a:sym typeface="Canva Sans Bold"/>
                <a:hlinkClick r:id="rId3" tooltip="https://mobile-sec-guardian.onrender.com">
                  <a:extLst>
                    <a:ext uri="{A12FA001-AC4F-418D-AE19-62706E023703}">
                      <ahyp:hlinkClr xmlns:ahyp="http://schemas.microsoft.com/office/drawing/2018/hyperlinkcolor" val="tx"/>
                    </a:ext>
                  </a:extLst>
                </a:hlinkClick>
              </a:rPr>
              <a:t>OUR MODEL</a:t>
            </a:r>
          </a:p>
        </p:txBody>
      </p:sp>
    </p:spTree>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bg>
      <p:bgPr>
        <a:gradFill rotWithShape="1">
          <a:gsLst>
            <a:gs pos="0">
              <a:srgbClr val="041C4D">
                <a:alpha val="100000"/>
              </a:srgbClr>
            </a:gs>
            <a:gs pos="100000">
              <a:srgbClr val="3B616F">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16419691" y="1084613"/>
            <a:ext cx="839609" cy="450336"/>
          </a:xfrm>
          <a:custGeom>
            <a:avLst/>
            <a:gdLst/>
            <a:ahLst/>
            <a:cxnLst/>
            <a:rect l="l" t="t" r="r" b="b"/>
            <a:pathLst>
              <a:path w="839609" h="450336">
                <a:moveTo>
                  <a:pt x="0" y="0"/>
                </a:moveTo>
                <a:lnTo>
                  <a:pt x="839609" y="0"/>
                </a:lnTo>
                <a:lnTo>
                  <a:pt x="839609" y="450335"/>
                </a:lnTo>
                <a:lnTo>
                  <a:pt x="0" y="45033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5580083" y="1084613"/>
            <a:ext cx="839609" cy="450336"/>
          </a:xfrm>
          <a:custGeom>
            <a:avLst/>
            <a:gdLst/>
            <a:ahLst/>
            <a:cxnLst/>
            <a:rect l="l" t="t" r="r" b="b"/>
            <a:pathLst>
              <a:path w="839609" h="450336">
                <a:moveTo>
                  <a:pt x="0" y="0"/>
                </a:moveTo>
                <a:lnTo>
                  <a:pt x="839608" y="0"/>
                </a:lnTo>
                <a:lnTo>
                  <a:pt x="839608" y="450335"/>
                </a:lnTo>
                <a:lnTo>
                  <a:pt x="0" y="45033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TextBox 4"/>
          <p:cNvSpPr txBox="1"/>
          <p:nvPr/>
        </p:nvSpPr>
        <p:spPr>
          <a:xfrm>
            <a:off x="0" y="4474222"/>
            <a:ext cx="18288000" cy="1780540"/>
          </a:xfrm>
          <a:prstGeom prst="rect">
            <a:avLst/>
          </a:prstGeom>
        </p:spPr>
        <p:txBody>
          <a:bodyPr lIns="0" tIns="0" rIns="0" bIns="0" rtlCol="0" anchor="t">
            <a:spAutoFit/>
          </a:bodyPr>
          <a:lstStyle/>
          <a:p>
            <a:pPr marL="734059" lvl="1" indent="-367030" algn="l">
              <a:lnSpc>
                <a:spcPts val="4759"/>
              </a:lnSpc>
              <a:buFont typeface="Arial"/>
              <a:buChar char="•"/>
            </a:pPr>
            <a:r>
              <a:rPr lang="en-US" sz="3399" b="1">
                <a:solidFill>
                  <a:srgbClr val="FFFFFF"/>
                </a:solidFill>
                <a:latin typeface="Canva Sans Bold"/>
                <a:ea typeface="Canva Sans Bold"/>
                <a:cs typeface="Canva Sans Bold"/>
                <a:sym typeface="Canva Sans Bold"/>
              </a:rPr>
              <a:t>DevSecOps Integration</a:t>
            </a:r>
            <a:r>
              <a:rPr lang="en-US" sz="3399">
                <a:solidFill>
                  <a:srgbClr val="FFFFFF"/>
                </a:solidFill>
                <a:latin typeface="Canva Sans"/>
                <a:ea typeface="Canva Sans"/>
                <a:cs typeface="Canva Sans"/>
                <a:sym typeface="Canva Sans"/>
              </a:rPr>
              <a:t>: Baking security checks into each phase of the development cycle makes applications more resilient. Automated tools, code review, and threat modeling make security a team sport, allowing for quicker and more secure releases.</a:t>
            </a:r>
          </a:p>
        </p:txBody>
      </p:sp>
      <p:sp>
        <p:nvSpPr>
          <p:cNvPr id="5" name="Freeform 5"/>
          <p:cNvSpPr/>
          <p:nvPr/>
        </p:nvSpPr>
        <p:spPr>
          <a:xfrm>
            <a:off x="16419691" y="8399492"/>
            <a:ext cx="1887508" cy="1887508"/>
          </a:xfrm>
          <a:custGeom>
            <a:avLst/>
            <a:gdLst/>
            <a:ahLst/>
            <a:cxnLst/>
            <a:rect l="l" t="t" r="r" b="b"/>
            <a:pathLst>
              <a:path w="1887508" h="1887508">
                <a:moveTo>
                  <a:pt x="0" y="0"/>
                </a:moveTo>
                <a:lnTo>
                  <a:pt x="1887509" y="0"/>
                </a:lnTo>
                <a:lnTo>
                  <a:pt x="1887509" y="1887508"/>
                </a:lnTo>
                <a:lnTo>
                  <a:pt x="0" y="1887508"/>
                </a:lnTo>
                <a:lnTo>
                  <a:pt x="0" y="0"/>
                </a:lnTo>
                <a:close/>
              </a:path>
            </a:pathLst>
          </a:custGeom>
          <a:blipFill>
            <a:blip r:embed="rId4"/>
            <a:stretch>
              <a:fillRect/>
            </a:stretch>
          </a:blipFill>
        </p:spPr>
      </p:sp>
      <p:sp>
        <p:nvSpPr>
          <p:cNvPr id="6" name="TextBox 6"/>
          <p:cNvSpPr txBox="1"/>
          <p:nvPr/>
        </p:nvSpPr>
        <p:spPr>
          <a:xfrm>
            <a:off x="0" y="-171450"/>
            <a:ext cx="18288000" cy="1566544"/>
          </a:xfrm>
          <a:prstGeom prst="rect">
            <a:avLst/>
          </a:prstGeom>
        </p:spPr>
        <p:txBody>
          <a:bodyPr lIns="0" tIns="0" rIns="0" bIns="0" rtlCol="0" anchor="t">
            <a:spAutoFit/>
          </a:bodyPr>
          <a:lstStyle/>
          <a:p>
            <a:pPr algn="ctr">
              <a:lnSpc>
                <a:spcPts val="12880"/>
              </a:lnSpc>
            </a:pPr>
            <a:r>
              <a:rPr lang="en-US" sz="9200" b="1" i="1">
                <a:solidFill>
                  <a:srgbClr val="FFFFFF"/>
                </a:solidFill>
                <a:latin typeface="Canva Sans Bold Italics"/>
                <a:ea typeface="Canva Sans Bold Italics"/>
                <a:cs typeface="Canva Sans Bold Italics"/>
                <a:sym typeface="Canva Sans Bold Italics"/>
              </a:rPr>
              <a:t>Future Direction/ Solutions </a:t>
            </a:r>
          </a:p>
        </p:txBody>
      </p:sp>
      <p:sp>
        <p:nvSpPr>
          <p:cNvPr id="7" name="TextBox 7"/>
          <p:cNvSpPr txBox="1"/>
          <p:nvPr/>
        </p:nvSpPr>
        <p:spPr>
          <a:xfrm>
            <a:off x="0" y="1861993"/>
            <a:ext cx="18288000" cy="2380615"/>
          </a:xfrm>
          <a:prstGeom prst="rect">
            <a:avLst/>
          </a:prstGeom>
        </p:spPr>
        <p:txBody>
          <a:bodyPr lIns="0" tIns="0" rIns="0" bIns="0" rtlCol="0" anchor="t">
            <a:spAutoFit/>
          </a:bodyPr>
          <a:lstStyle/>
          <a:p>
            <a:pPr marL="734059" lvl="1" indent="-367030" algn="l">
              <a:lnSpc>
                <a:spcPts val="4759"/>
              </a:lnSpc>
              <a:buFont typeface="Arial"/>
              <a:buChar char="•"/>
            </a:pPr>
            <a:r>
              <a:rPr lang="en-US" sz="3399" b="1">
                <a:solidFill>
                  <a:srgbClr val="FFFFFF"/>
                </a:solidFill>
                <a:latin typeface="Canva Sans Bold"/>
                <a:ea typeface="Canva Sans Bold"/>
                <a:cs typeface="Canva Sans Bold"/>
                <a:sym typeface="Canva Sans Bold"/>
              </a:rPr>
              <a:t>Improved AI and Machine Learning:</a:t>
            </a:r>
            <a:r>
              <a:rPr lang="en-US" sz="3399">
                <a:solidFill>
                  <a:srgbClr val="FFFFFF"/>
                </a:solidFill>
                <a:latin typeface="Canva Sans"/>
                <a:ea typeface="Canva Sans"/>
                <a:cs typeface="Canva Sans"/>
                <a:sym typeface="Canva Sans"/>
              </a:rPr>
              <a:t> AI/ML enhances security testing through faster pattern and anomaly detection, lower false positives, and evolving to combat novel attack techniques. These technologies learn constantly, providing better precision and efficiency in detecting vulnerabilities.</a:t>
            </a:r>
          </a:p>
        </p:txBody>
      </p:sp>
      <p:sp>
        <p:nvSpPr>
          <p:cNvPr id="8" name="TextBox 8"/>
          <p:cNvSpPr txBox="1"/>
          <p:nvPr/>
        </p:nvSpPr>
        <p:spPr>
          <a:xfrm>
            <a:off x="0" y="6486376"/>
            <a:ext cx="18288000" cy="2380615"/>
          </a:xfrm>
          <a:prstGeom prst="rect">
            <a:avLst/>
          </a:prstGeom>
        </p:spPr>
        <p:txBody>
          <a:bodyPr lIns="0" tIns="0" rIns="0" bIns="0" rtlCol="0" anchor="t">
            <a:spAutoFit/>
          </a:bodyPr>
          <a:lstStyle/>
          <a:p>
            <a:pPr marL="734059" lvl="1" indent="-367030" algn="l">
              <a:lnSpc>
                <a:spcPts val="4759"/>
              </a:lnSpc>
              <a:buFont typeface="Arial"/>
              <a:buChar char="•"/>
            </a:pPr>
            <a:r>
              <a:rPr lang="en-US" sz="3399" b="1">
                <a:solidFill>
                  <a:srgbClr val="FFFFFF"/>
                </a:solidFill>
                <a:latin typeface="Canva Sans Bold"/>
                <a:ea typeface="Canva Sans Bold"/>
                <a:cs typeface="Canva Sans Bold"/>
                <a:sym typeface="Canva Sans Bold"/>
              </a:rPr>
              <a:t>Advanced Mobile Threat Detection</a:t>
            </a:r>
            <a:r>
              <a:rPr lang="en-US" sz="3399">
                <a:solidFill>
                  <a:srgbClr val="FFFFFF"/>
                </a:solidFill>
                <a:latin typeface="Canva Sans"/>
                <a:ea typeface="Canva Sans"/>
                <a:cs typeface="Canva Sans"/>
                <a:sym typeface="Canva Sans"/>
              </a:rPr>
              <a:t>: With changing threats, it requires specialized techniques to counter mobile OS and application vulnerabilities. Proactive measures and new techniques counter advanced attacks, safeguard user data, and provide secure mobile environments.</a:t>
            </a:r>
          </a:p>
        </p:txBody>
      </p:sp>
    </p:spTree>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bg>
      <p:bgPr>
        <a:gradFill rotWithShape="1">
          <a:gsLst>
            <a:gs pos="0">
              <a:srgbClr val="041C4D">
                <a:alpha val="100000"/>
              </a:srgbClr>
            </a:gs>
            <a:gs pos="100000">
              <a:srgbClr val="000000">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16419691" y="1084613"/>
            <a:ext cx="839609" cy="450336"/>
          </a:xfrm>
          <a:custGeom>
            <a:avLst/>
            <a:gdLst/>
            <a:ahLst/>
            <a:cxnLst/>
            <a:rect l="l" t="t" r="r" b="b"/>
            <a:pathLst>
              <a:path w="839609" h="450336">
                <a:moveTo>
                  <a:pt x="0" y="0"/>
                </a:moveTo>
                <a:lnTo>
                  <a:pt x="839609" y="0"/>
                </a:lnTo>
                <a:lnTo>
                  <a:pt x="839609" y="450335"/>
                </a:lnTo>
                <a:lnTo>
                  <a:pt x="0" y="45033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5580083" y="1084613"/>
            <a:ext cx="839609" cy="450336"/>
          </a:xfrm>
          <a:custGeom>
            <a:avLst/>
            <a:gdLst/>
            <a:ahLst/>
            <a:cxnLst/>
            <a:rect l="l" t="t" r="r" b="b"/>
            <a:pathLst>
              <a:path w="839609" h="450336">
                <a:moveTo>
                  <a:pt x="0" y="0"/>
                </a:moveTo>
                <a:lnTo>
                  <a:pt x="839608" y="0"/>
                </a:lnTo>
                <a:lnTo>
                  <a:pt x="839608" y="450335"/>
                </a:lnTo>
                <a:lnTo>
                  <a:pt x="0" y="45033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0" y="9799433"/>
            <a:ext cx="2728988" cy="487567"/>
          </a:xfrm>
          <a:custGeom>
            <a:avLst/>
            <a:gdLst/>
            <a:ahLst/>
            <a:cxnLst/>
            <a:rect l="l" t="t" r="r" b="b"/>
            <a:pathLst>
              <a:path w="2728988" h="487567">
                <a:moveTo>
                  <a:pt x="0" y="0"/>
                </a:moveTo>
                <a:lnTo>
                  <a:pt x="2728988" y="0"/>
                </a:lnTo>
                <a:lnTo>
                  <a:pt x="2728988" y="487567"/>
                </a:lnTo>
                <a:lnTo>
                  <a:pt x="0" y="48756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16400492" y="8399492"/>
            <a:ext cx="1887508" cy="1887508"/>
          </a:xfrm>
          <a:custGeom>
            <a:avLst/>
            <a:gdLst/>
            <a:ahLst/>
            <a:cxnLst/>
            <a:rect l="l" t="t" r="r" b="b"/>
            <a:pathLst>
              <a:path w="1887508" h="1887508">
                <a:moveTo>
                  <a:pt x="0" y="0"/>
                </a:moveTo>
                <a:lnTo>
                  <a:pt x="1887508" y="0"/>
                </a:lnTo>
                <a:lnTo>
                  <a:pt x="1887508" y="1887508"/>
                </a:lnTo>
                <a:lnTo>
                  <a:pt x="0" y="1887508"/>
                </a:lnTo>
                <a:lnTo>
                  <a:pt x="0" y="0"/>
                </a:lnTo>
                <a:close/>
              </a:path>
            </a:pathLst>
          </a:custGeom>
          <a:blipFill>
            <a:blip r:embed="rId6"/>
            <a:stretch>
              <a:fillRect/>
            </a:stretch>
          </a:blipFill>
        </p:spPr>
      </p:sp>
      <p:sp>
        <p:nvSpPr>
          <p:cNvPr id="6" name="TextBox 6"/>
          <p:cNvSpPr txBox="1"/>
          <p:nvPr/>
        </p:nvSpPr>
        <p:spPr>
          <a:xfrm>
            <a:off x="0" y="-171450"/>
            <a:ext cx="18288000" cy="1566544"/>
          </a:xfrm>
          <a:prstGeom prst="rect">
            <a:avLst/>
          </a:prstGeom>
        </p:spPr>
        <p:txBody>
          <a:bodyPr lIns="0" tIns="0" rIns="0" bIns="0" rtlCol="0" anchor="t">
            <a:spAutoFit/>
          </a:bodyPr>
          <a:lstStyle/>
          <a:p>
            <a:pPr algn="ctr">
              <a:lnSpc>
                <a:spcPts val="12880"/>
              </a:lnSpc>
            </a:pPr>
            <a:r>
              <a:rPr lang="en-US" sz="9200" b="1" i="1">
                <a:solidFill>
                  <a:srgbClr val="FFFFFF"/>
                </a:solidFill>
                <a:latin typeface="Canva Sans Bold Italics"/>
                <a:ea typeface="Canva Sans Bold Italics"/>
                <a:cs typeface="Canva Sans Bold Italics"/>
                <a:sym typeface="Canva Sans Bold Italics"/>
              </a:rPr>
              <a:t>Conclusion</a:t>
            </a:r>
          </a:p>
        </p:txBody>
      </p:sp>
      <p:sp>
        <p:nvSpPr>
          <p:cNvPr id="7" name="TextBox 7"/>
          <p:cNvSpPr txBox="1"/>
          <p:nvPr/>
        </p:nvSpPr>
        <p:spPr>
          <a:xfrm>
            <a:off x="0" y="1759107"/>
            <a:ext cx="18288000" cy="1780540"/>
          </a:xfrm>
          <a:prstGeom prst="rect">
            <a:avLst/>
          </a:prstGeom>
        </p:spPr>
        <p:txBody>
          <a:bodyPr lIns="0" tIns="0" rIns="0" bIns="0" rtlCol="0" anchor="t">
            <a:spAutoFit/>
          </a:bodyPr>
          <a:lstStyle/>
          <a:p>
            <a:pPr marL="734059" lvl="1" indent="-367030" algn="l">
              <a:lnSpc>
                <a:spcPts val="4759"/>
              </a:lnSpc>
              <a:buFont typeface="Arial"/>
              <a:buChar char="•"/>
            </a:pPr>
            <a:r>
              <a:rPr lang="en-US" sz="3399" b="1">
                <a:solidFill>
                  <a:srgbClr val="FFFFFF"/>
                </a:solidFill>
                <a:latin typeface="Canva Sans Bold"/>
                <a:ea typeface="Canva Sans Bold"/>
                <a:cs typeface="Canva Sans Bold"/>
                <a:sym typeface="Canva Sans Bold"/>
              </a:rPr>
              <a:t>Critical Role in Mobile Security</a:t>
            </a:r>
            <a:r>
              <a:rPr lang="en-US" sz="3399">
                <a:solidFill>
                  <a:srgbClr val="FFFFFF"/>
                </a:solidFill>
                <a:latin typeface="Canva Sans"/>
                <a:ea typeface="Canva Sans"/>
                <a:cs typeface="Canva Sans"/>
                <a:sym typeface="Canva Sans"/>
              </a:rPr>
              <a:t> – Automated security testing is vital to discover and reduce mobile application vulnerabilities as threats become increasingly sophisticated.</a:t>
            </a:r>
          </a:p>
        </p:txBody>
      </p:sp>
      <p:sp>
        <p:nvSpPr>
          <p:cNvPr id="8" name="TextBox 8"/>
          <p:cNvSpPr txBox="1"/>
          <p:nvPr/>
        </p:nvSpPr>
        <p:spPr>
          <a:xfrm>
            <a:off x="0" y="3589575"/>
            <a:ext cx="18288000" cy="1180465"/>
          </a:xfrm>
          <a:prstGeom prst="rect">
            <a:avLst/>
          </a:prstGeom>
        </p:spPr>
        <p:txBody>
          <a:bodyPr lIns="0" tIns="0" rIns="0" bIns="0" rtlCol="0" anchor="t">
            <a:spAutoFit/>
          </a:bodyPr>
          <a:lstStyle/>
          <a:p>
            <a:pPr marL="734059" lvl="1" indent="-367030" algn="l">
              <a:lnSpc>
                <a:spcPts val="4759"/>
              </a:lnSpc>
              <a:buFont typeface="Arial"/>
              <a:buChar char="•"/>
            </a:pPr>
            <a:r>
              <a:rPr lang="en-US" sz="3399" b="1">
                <a:solidFill>
                  <a:srgbClr val="FFFFFF"/>
                </a:solidFill>
                <a:latin typeface="Canva Sans Bold"/>
                <a:ea typeface="Canva Sans Bold"/>
                <a:cs typeface="Canva Sans Bold"/>
                <a:sym typeface="Canva Sans Bold"/>
              </a:rPr>
              <a:t>Challenges Exist</a:t>
            </a:r>
            <a:r>
              <a:rPr lang="en-US" sz="3399">
                <a:solidFill>
                  <a:srgbClr val="FFFFFF"/>
                </a:solidFill>
                <a:latin typeface="Canva Sans"/>
                <a:ea typeface="Canva Sans"/>
                <a:cs typeface="Canva Sans"/>
                <a:sym typeface="Canva Sans"/>
              </a:rPr>
              <a:t> – False positives/negatives, heterogeneous mobile environments, and dynamic cyber threats stifle efficiency.</a:t>
            </a:r>
          </a:p>
        </p:txBody>
      </p:sp>
      <p:sp>
        <p:nvSpPr>
          <p:cNvPr id="9" name="TextBox 9"/>
          <p:cNvSpPr txBox="1"/>
          <p:nvPr/>
        </p:nvSpPr>
        <p:spPr>
          <a:xfrm>
            <a:off x="0" y="4817665"/>
            <a:ext cx="18288000" cy="1180465"/>
          </a:xfrm>
          <a:prstGeom prst="rect">
            <a:avLst/>
          </a:prstGeom>
        </p:spPr>
        <p:txBody>
          <a:bodyPr lIns="0" tIns="0" rIns="0" bIns="0" rtlCol="0" anchor="t">
            <a:spAutoFit/>
          </a:bodyPr>
          <a:lstStyle/>
          <a:p>
            <a:pPr marL="734059" lvl="1" indent="-367030" algn="l">
              <a:lnSpc>
                <a:spcPts val="4759"/>
              </a:lnSpc>
              <a:buFont typeface="Arial"/>
              <a:buChar char="•"/>
            </a:pPr>
            <a:r>
              <a:rPr lang="en-US" sz="3399" b="1">
                <a:solidFill>
                  <a:srgbClr val="FFFFFF"/>
                </a:solidFill>
                <a:latin typeface="Canva Sans Bold"/>
                <a:ea typeface="Canva Sans Bold"/>
                <a:cs typeface="Canva Sans Bold"/>
                <a:sym typeface="Canva Sans Bold"/>
              </a:rPr>
              <a:t>Need for Advancements</a:t>
            </a:r>
            <a:r>
              <a:rPr lang="en-US" sz="3399">
                <a:solidFill>
                  <a:srgbClr val="FFFFFF"/>
                </a:solidFill>
                <a:latin typeface="Canva Sans"/>
                <a:ea typeface="Canva Sans"/>
                <a:cs typeface="Canva Sans"/>
                <a:sym typeface="Canva Sans"/>
              </a:rPr>
              <a:t> – AI/ML, mobile-specific solutions, and CI/CD pipeline integration are needed to address existing deficiencies.</a:t>
            </a:r>
          </a:p>
        </p:txBody>
      </p:sp>
      <p:sp>
        <p:nvSpPr>
          <p:cNvPr id="10" name="TextBox 10"/>
          <p:cNvSpPr txBox="1"/>
          <p:nvPr/>
        </p:nvSpPr>
        <p:spPr>
          <a:xfrm>
            <a:off x="0" y="6048058"/>
            <a:ext cx="18288000" cy="1180465"/>
          </a:xfrm>
          <a:prstGeom prst="rect">
            <a:avLst/>
          </a:prstGeom>
        </p:spPr>
        <p:txBody>
          <a:bodyPr lIns="0" tIns="0" rIns="0" bIns="0" rtlCol="0" anchor="t">
            <a:spAutoFit/>
          </a:bodyPr>
          <a:lstStyle/>
          <a:p>
            <a:pPr marL="734059" lvl="1" indent="-367030" algn="l">
              <a:lnSpc>
                <a:spcPts val="4759"/>
              </a:lnSpc>
              <a:buFont typeface="Arial"/>
              <a:buChar char="•"/>
            </a:pPr>
            <a:r>
              <a:rPr lang="en-US" sz="3399" b="1">
                <a:solidFill>
                  <a:srgbClr val="FFFFFF"/>
                </a:solidFill>
                <a:latin typeface="Canva Sans Bold"/>
                <a:ea typeface="Canva Sans Bold"/>
                <a:cs typeface="Canva Sans Bold"/>
                <a:sym typeface="Canva Sans Bold"/>
              </a:rPr>
              <a:t>Future Directions</a:t>
            </a:r>
            <a:r>
              <a:rPr lang="en-US" sz="3399">
                <a:solidFill>
                  <a:srgbClr val="FFFFFF"/>
                </a:solidFill>
                <a:latin typeface="Canva Sans"/>
                <a:ea typeface="Canva Sans"/>
                <a:cs typeface="Canva Sans"/>
                <a:sym typeface="Canva Sans"/>
              </a:rPr>
              <a:t> – High accuracy, improved reporting, visualizing, and support for new technologies will make security testing more robust.</a:t>
            </a:r>
          </a:p>
        </p:txBody>
      </p:sp>
      <p:sp>
        <p:nvSpPr>
          <p:cNvPr id="11" name="TextBox 11"/>
          <p:cNvSpPr txBox="1"/>
          <p:nvPr/>
        </p:nvSpPr>
        <p:spPr>
          <a:xfrm>
            <a:off x="0" y="7276148"/>
            <a:ext cx="18288000" cy="1180465"/>
          </a:xfrm>
          <a:prstGeom prst="rect">
            <a:avLst/>
          </a:prstGeom>
        </p:spPr>
        <p:txBody>
          <a:bodyPr lIns="0" tIns="0" rIns="0" bIns="0" rtlCol="0" anchor="t">
            <a:spAutoFit/>
          </a:bodyPr>
          <a:lstStyle/>
          <a:p>
            <a:pPr marL="734059" lvl="1" indent="-367030" algn="l">
              <a:lnSpc>
                <a:spcPts val="4759"/>
              </a:lnSpc>
              <a:buFont typeface="Arial"/>
              <a:buChar char="•"/>
            </a:pPr>
            <a:r>
              <a:rPr lang="en-US" sz="3399" b="1">
                <a:solidFill>
                  <a:srgbClr val="FFFFFF"/>
                </a:solidFill>
                <a:latin typeface="Canva Sans Bold"/>
                <a:ea typeface="Canva Sans Bold"/>
                <a:cs typeface="Canva Sans Bold"/>
                <a:sym typeface="Canva Sans Bold"/>
              </a:rPr>
              <a:t>Ultimate Goal</a:t>
            </a:r>
            <a:r>
              <a:rPr lang="en-US" sz="3399">
                <a:solidFill>
                  <a:srgbClr val="FFFFFF"/>
                </a:solidFill>
                <a:latin typeface="Canva Sans"/>
                <a:ea typeface="Canva Sans"/>
                <a:cs typeface="Canva Sans"/>
                <a:sym typeface="Canva Sans"/>
              </a:rPr>
              <a:t> – To establish a solid framework that guarantees secure, reliable, and resilient mobile apps</a:t>
            </a:r>
          </a:p>
        </p:txBody>
      </p:sp>
    </p:spTree>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bg>
      <p:bgPr>
        <a:gradFill rotWithShape="1">
          <a:gsLst>
            <a:gs pos="0">
              <a:srgbClr val="041C4D">
                <a:alpha val="100000"/>
              </a:srgbClr>
            </a:gs>
            <a:gs pos="100000">
              <a:srgbClr val="000000">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16419691" y="1084613"/>
            <a:ext cx="839609" cy="450336"/>
          </a:xfrm>
          <a:custGeom>
            <a:avLst/>
            <a:gdLst/>
            <a:ahLst/>
            <a:cxnLst/>
            <a:rect l="l" t="t" r="r" b="b"/>
            <a:pathLst>
              <a:path w="839609" h="450336">
                <a:moveTo>
                  <a:pt x="0" y="0"/>
                </a:moveTo>
                <a:lnTo>
                  <a:pt x="839609" y="0"/>
                </a:lnTo>
                <a:lnTo>
                  <a:pt x="839609" y="450335"/>
                </a:lnTo>
                <a:lnTo>
                  <a:pt x="0" y="45033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5580083" y="1084613"/>
            <a:ext cx="839609" cy="450336"/>
          </a:xfrm>
          <a:custGeom>
            <a:avLst/>
            <a:gdLst/>
            <a:ahLst/>
            <a:cxnLst/>
            <a:rect l="l" t="t" r="r" b="b"/>
            <a:pathLst>
              <a:path w="839609" h="450336">
                <a:moveTo>
                  <a:pt x="0" y="0"/>
                </a:moveTo>
                <a:lnTo>
                  <a:pt x="839608" y="0"/>
                </a:lnTo>
                <a:lnTo>
                  <a:pt x="839608" y="450335"/>
                </a:lnTo>
                <a:lnTo>
                  <a:pt x="0" y="45033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1776071" y="9014517"/>
            <a:ext cx="2728988" cy="487567"/>
          </a:xfrm>
          <a:custGeom>
            <a:avLst/>
            <a:gdLst/>
            <a:ahLst/>
            <a:cxnLst/>
            <a:rect l="l" t="t" r="r" b="b"/>
            <a:pathLst>
              <a:path w="2728988" h="487567">
                <a:moveTo>
                  <a:pt x="0" y="0"/>
                </a:moveTo>
                <a:lnTo>
                  <a:pt x="2728988" y="0"/>
                </a:lnTo>
                <a:lnTo>
                  <a:pt x="2728988" y="487566"/>
                </a:lnTo>
                <a:lnTo>
                  <a:pt x="0" y="48756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16400492" y="8399492"/>
            <a:ext cx="1887508" cy="1887508"/>
          </a:xfrm>
          <a:custGeom>
            <a:avLst/>
            <a:gdLst/>
            <a:ahLst/>
            <a:cxnLst/>
            <a:rect l="l" t="t" r="r" b="b"/>
            <a:pathLst>
              <a:path w="1887508" h="1887508">
                <a:moveTo>
                  <a:pt x="0" y="0"/>
                </a:moveTo>
                <a:lnTo>
                  <a:pt x="1887508" y="0"/>
                </a:lnTo>
                <a:lnTo>
                  <a:pt x="1887508" y="1887508"/>
                </a:lnTo>
                <a:lnTo>
                  <a:pt x="0" y="1887508"/>
                </a:lnTo>
                <a:lnTo>
                  <a:pt x="0" y="0"/>
                </a:lnTo>
                <a:close/>
              </a:path>
            </a:pathLst>
          </a:custGeom>
          <a:blipFill>
            <a:blip r:embed="rId6"/>
            <a:stretch>
              <a:fillRect/>
            </a:stretch>
          </a:blipFill>
        </p:spPr>
      </p:sp>
      <p:sp>
        <p:nvSpPr>
          <p:cNvPr id="6" name="TextBox 6"/>
          <p:cNvSpPr txBox="1"/>
          <p:nvPr/>
        </p:nvSpPr>
        <p:spPr>
          <a:xfrm>
            <a:off x="3684871" y="3919164"/>
            <a:ext cx="11183517" cy="1495220"/>
          </a:xfrm>
          <a:prstGeom prst="rect">
            <a:avLst/>
          </a:prstGeom>
        </p:spPr>
        <p:txBody>
          <a:bodyPr lIns="0" tIns="0" rIns="0" bIns="0" rtlCol="0" anchor="t">
            <a:spAutoFit/>
          </a:bodyPr>
          <a:lstStyle/>
          <a:p>
            <a:pPr algn="ctr">
              <a:lnSpc>
                <a:spcPts val="11911"/>
              </a:lnSpc>
            </a:pPr>
            <a:r>
              <a:rPr lang="en-US" sz="9453">
                <a:solidFill>
                  <a:srgbClr val="FFFFFF"/>
                </a:solidFill>
                <a:latin typeface="HK Modular"/>
                <a:ea typeface="HK Modular"/>
                <a:cs typeface="HK Modular"/>
                <a:sym typeface="HK Modular"/>
              </a:rPr>
              <a:t>THANK YOU!</a:t>
            </a:r>
          </a:p>
        </p:txBody>
      </p:sp>
      <p:sp>
        <p:nvSpPr>
          <p:cNvPr id="7" name="TextBox 7"/>
          <p:cNvSpPr txBox="1"/>
          <p:nvPr/>
        </p:nvSpPr>
        <p:spPr>
          <a:xfrm>
            <a:off x="3818141" y="5623010"/>
            <a:ext cx="10916976" cy="756707"/>
          </a:xfrm>
          <a:prstGeom prst="rect">
            <a:avLst/>
          </a:prstGeom>
        </p:spPr>
        <p:txBody>
          <a:bodyPr lIns="0" tIns="0" rIns="0" bIns="0" rtlCol="0" anchor="t">
            <a:spAutoFit/>
          </a:bodyPr>
          <a:lstStyle/>
          <a:p>
            <a:pPr algn="ctr">
              <a:lnSpc>
                <a:spcPts val="2999"/>
              </a:lnSpc>
              <a:spcBef>
                <a:spcPct val="0"/>
              </a:spcBef>
            </a:pPr>
            <a:r>
              <a:rPr lang="en-US" sz="2777">
                <a:solidFill>
                  <a:srgbClr val="FFFFFF"/>
                </a:solidFill>
                <a:latin typeface="Raleway"/>
                <a:ea typeface="Raleway"/>
                <a:cs typeface="Raleway"/>
                <a:sym typeface="Raleway"/>
              </a:rPr>
              <a:t>As we look to the future, these technologies will play a crucial role in shaping a better world for generations to come.</a:t>
            </a:r>
          </a:p>
        </p:txBody>
      </p:sp>
    </p:spTree>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bg>
      <p:bgPr>
        <a:gradFill rotWithShape="1">
          <a:gsLst>
            <a:gs pos="0">
              <a:srgbClr val="041C4D">
                <a:alpha val="100000"/>
              </a:srgbClr>
            </a:gs>
            <a:gs pos="100000">
              <a:srgbClr val="000000">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1028700" y="3774043"/>
            <a:ext cx="16230600" cy="2738914"/>
          </a:xfrm>
          <a:custGeom>
            <a:avLst/>
            <a:gdLst/>
            <a:ahLst/>
            <a:cxnLst/>
            <a:rect l="l" t="t" r="r" b="b"/>
            <a:pathLst>
              <a:path w="16230600" h="2738914">
                <a:moveTo>
                  <a:pt x="0" y="0"/>
                </a:moveTo>
                <a:lnTo>
                  <a:pt x="16230600" y="0"/>
                </a:lnTo>
                <a:lnTo>
                  <a:pt x="16230600" y="2738914"/>
                </a:lnTo>
                <a:lnTo>
                  <a:pt x="0" y="2738914"/>
                </a:lnTo>
                <a:lnTo>
                  <a:pt x="0" y="0"/>
                </a:lnTo>
                <a:close/>
              </a:path>
            </a:pathLst>
          </a:custGeom>
          <a:blipFill>
            <a:blip r:embed="rId2"/>
            <a:stretch>
              <a:fillRect/>
            </a:stretch>
          </a:blipFill>
        </p:spPr>
      </p:sp>
    </p:spTree>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rgbClr val="041C4D">
                <a:alpha val="100000"/>
              </a:srgbClr>
            </a:gs>
            <a:gs pos="100000">
              <a:srgbClr val="3B616F">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16419691" y="1084613"/>
            <a:ext cx="839609" cy="450336"/>
          </a:xfrm>
          <a:custGeom>
            <a:avLst/>
            <a:gdLst/>
            <a:ahLst/>
            <a:cxnLst/>
            <a:rect l="l" t="t" r="r" b="b"/>
            <a:pathLst>
              <a:path w="839609" h="450336">
                <a:moveTo>
                  <a:pt x="0" y="0"/>
                </a:moveTo>
                <a:lnTo>
                  <a:pt x="839609" y="0"/>
                </a:lnTo>
                <a:lnTo>
                  <a:pt x="839609" y="450335"/>
                </a:lnTo>
                <a:lnTo>
                  <a:pt x="0" y="45033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7259300" y="1084613"/>
            <a:ext cx="839609" cy="450336"/>
          </a:xfrm>
          <a:custGeom>
            <a:avLst/>
            <a:gdLst/>
            <a:ahLst/>
            <a:cxnLst/>
            <a:rect l="l" t="t" r="r" b="b"/>
            <a:pathLst>
              <a:path w="839609" h="450336">
                <a:moveTo>
                  <a:pt x="0" y="0"/>
                </a:moveTo>
                <a:lnTo>
                  <a:pt x="839609" y="0"/>
                </a:lnTo>
                <a:lnTo>
                  <a:pt x="839609" y="450335"/>
                </a:lnTo>
                <a:lnTo>
                  <a:pt x="0" y="45033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0" y="9799433"/>
            <a:ext cx="2728988" cy="487567"/>
          </a:xfrm>
          <a:custGeom>
            <a:avLst/>
            <a:gdLst/>
            <a:ahLst/>
            <a:cxnLst/>
            <a:rect l="l" t="t" r="r" b="b"/>
            <a:pathLst>
              <a:path w="2728988" h="487567">
                <a:moveTo>
                  <a:pt x="0" y="0"/>
                </a:moveTo>
                <a:lnTo>
                  <a:pt x="2728988" y="0"/>
                </a:lnTo>
                <a:lnTo>
                  <a:pt x="2728988" y="487567"/>
                </a:lnTo>
                <a:lnTo>
                  <a:pt x="0" y="48756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16400492" y="8399492"/>
            <a:ext cx="1887508" cy="1887508"/>
          </a:xfrm>
          <a:custGeom>
            <a:avLst/>
            <a:gdLst/>
            <a:ahLst/>
            <a:cxnLst/>
            <a:rect l="l" t="t" r="r" b="b"/>
            <a:pathLst>
              <a:path w="1887508" h="1887508">
                <a:moveTo>
                  <a:pt x="0" y="0"/>
                </a:moveTo>
                <a:lnTo>
                  <a:pt x="1887508" y="0"/>
                </a:lnTo>
                <a:lnTo>
                  <a:pt x="1887508" y="1887508"/>
                </a:lnTo>
                <a:lnTo>
                  <a:pt x="0" y="1887508"/>
                </a:lnTo>
                <a:lnTo>
                  <a:pt x="0" y="0"/>
                </a:lnTo>
                <a:close/>
              </a:path>
            </a:pathLst>
          </a:custGeom>
          <a:blipFill>
            <a:blip r:embed="rId6"/>
            <a:stretch>
              <a:fillRect/>
            </a:stretch>
          </a:blipFill>
        </p:spPr>
      </p:sp>
      <p:sp>
        <p:nvSpPr>
          <p:cNvPr id="6" name="TextBox 6"/>
          <p:cNvSpPr txBox="1"/>
          <p:nvPr/>
        </p:nvSpPr>
        <p:spPr>
          <a:xfrm>
            <a:off x="546384" y="159703"/>
            <a:ext cx="9435815" cy="1586653"/>
          </a:xfrm>
          <a:prstGeom prst="rect">
            <a:avLst/>
          </a:prstGeom>
        </p:spPr>
        <p:txBody>
          <a:bodyPr wrap="square" lIns="0" tIns="0" rIns="0" bIns="0" rtlCol="0" anchor="t">
            <a:spAutoFit/>
          </a:bodyPr>
          <a:lstStyle/>
          <a:p>
            <a:pPr algn="ctr">
              <a:lnSpc>
                <a:spcPts val="12880"/>
              </a:lnSpc>
            </a:pPr>
            <a:r>
              <a:rPr lang="en-US" sz="9200" i="1" dirty="0">
                <a:solidFill>
                  <a:srgbClr val="FFFFFF"/>
                </a:solidFill>
                <a:latin typeface="DM Serif Display Italics"/>
                <a:ea typeface="DM Serif Display Italics"/>
                <a:cs typeface="DM Serif Display Italics"/>
                <a:sym typeface="DM Serif Display Italics"/>
              </a:rPr>
              <a:t>Table of Content</a:t>
            </a:r>
          </a:p>
        </p:txBody>
      </p:sp>
      <p:sp>
        <p:nvSpPr>
          <p:cNvPr id="7" name="TextBox 7"/>
          <p:cNvSpPr txBox="1"/>
          <p:nvPr/>
        </p:nvSpPr>
        <p:spPr>
          <a:xfrm>
            <a:off x="0" y="2784775"/>
            <a:ext cx="7148048" cy="887095"/>
          </a:xfrm>
          <a:prstGeom prst="rect">
            <a:avLst/>
          </a:prstGeom>
        </p:spPr>
        <p:txBody>
          <a:bodyPr lIns="0" tIns="0" rIns="0" bIns="0" rtlCol="0" anchor="t">
            <a:spAutoFit/>
          </a:bodyPr>
          <a:lstStyle/>
          <a:p>
            <a:pPr marL="1122679" lvl="1" indent="-561340" algn="l">
              <a:lnSpc>
                <a:spcPts val="7279"/>
              </a:lnSpc>
              <a:buFont typeface="Arial"/>
              <a:buChar char="•"/>
            </a:pPr>
            <a:r>
              <a:rPr lang="en-US" sz="5199" b="1">
                <a:solidFill>
                  <a:srgbClr val="FFFFFF"/>
                </a:solidFill>
                <a:latin typeface="Canva Sans Bold"/>
                <a:ea typeface="Canva Sans Bold"/>
                <a:cs typeface="Canva Sans Bold"/>
                <a:sym typeface="Canva Sans Bold"/>
              </a:rPr>
              <a:t>Project Overview</a:t>
            </a:r>
          </a:p>
        </p:txBody>
      </p:sp>
      <p:sp>
        <p:nvSpPr>
          <p:cNvPr id="8" name="TextBox 8"/>
          <p:cNvSpPr txBox="1"/>
          <p:nvPr/>
        </p:nvSpPr>
        <p:spPr>
          <a:xfrm>
            <a:off x="0" y="3576620"/>
            <a:ext cx="15868642" cy="887095"/>
          </a:xfrm>
          <a:prstGeom prst="rect">
            <a:avLst/>
          </a:prstGeom>
        </p:spPr>
        <p:txBody>
          <a:bodyPr lIns="0" tIns="0" rIns="0" bIns="0" rtlCol="0" anchor="t">
            <a:spAutoFit/>
          </a:bodyPr>
          <a:lstStyle/>
          <a:p>
            <a:pPr marL="1122679" lvl="1" indent="-561340" algn="l">
              <a:lnSpc>
                <a:spcPts val="7279"/>
              </a:lnSpc>
              <a:buFont typeface="Arial"/>
              <a:buChar char="•"/>
            </a:pPr>
            <a:r>
              <a:rPr lang="en-US" sz="5199" b="1">
                <a:solidFill>
                  <a:srgbClr val="FFFFFF"/>
                </a:solidFill>
                <a:latin typeface="Canva Sans Bold"/>
                <a:ea typeface="Canva Sans Bold"/>
                <a:cs typeface="Canva Sans Bold"/>
                <a:sym typeface="Canva Sans Bold"/>
              </a:rPr>
              <a:t>Importance of Automated Security Testing</a:t>
            </a:r>
          </a:p>
        </p:txBody>
      </p:sp>
      <p:sp>
        <p:nvSpPr>
          <p:cNvPr id="9" name="TextBox 9"/>
          <p:cNvSpPr txBox="1"/>
          <p:nvPr/>
        </p:nvSpPr>
        <p:spPr>
          <a:xfrm>
            <a:off x="0" y="4368465"/>
            <a:ext cx="17741615" cy="887095"/>
          </a:xfrm>
          <a:prstGeom prst="rect">
            <a:avLst/>
          </a:prstGeom>
        </p:spPr>
        <p:txBody>
          <a:bodyPr lIns="0" tIns="0" rIns="0" bIns="0" rtlCol="0" anchor="t">
            <a:spAutoFit/>
          </a:bodyPr>
          <a:lstStyle/>
          <a:p>
            <a:pPr marL="1122679" lvl="1" indent="-561340" algn="l">
              <a:lnSpc>
                <a:spcPts val="7279"/>
              </a:lnSpc>
              <a:buFont typeface="Arial"/>
              <a:buChar char="•"/>
            </a:pPr>
            <a:r>
              <a:rPr lang="en-US" sz="5199" b="1">
                <a:solidFill>
                  <a:srgbClr val="FFFFFF"/>
                </a:solidFill>
                <a:latin typeface="Canva Sans Bold"/>
                <a:ea typeface="Canva Sans Bold"/>
                <a:cs typeface="Canva Sans Bold"/>
                <a:sym typeface="Canva Sans Bold"/>
              </a:rPr>
              <a:t>Tools Used for Automated Security Testing</a:t>
            </a:r>
          </a:p>
        </p:txBody>
      </p:sp>
      <p:sp>
        <p:nvSpPr>
          <p:cNvPr id="10" name="TextBox 10"/>
          <p:cNvSpPr txBox="1"/>
          <p:nvPr/>
        </p:nvSpPr>
        <p:spPr>
          <a:xfrm>
            <a:off x="0" y="5148586"/>
            <a:ext cx="18288000" cy="887095"/>
          </a:xfrm>
          <a:prstGeom prst="rect">
            <a:avLst/>
          </a:prstGeom>
        </p:spPr>
        <p:txBody>
          <a:bodyPr lIns="0" tIns="0" rIns="0" bIns="0" rtlCol="0" anchor="t">
            <a:spAutoFit/>
          </a:bodyPr>
          <a:lstStyle/>
          <a:p>
            <a:pPr marL="1122679" lvl="1" indent="-561340" algn="l">
              <a:lnSpc>
                <a:spcPts val="7279"/>
              </a:lnSpc>
              <a:buFont typeface="Arial"/>
              <a:buChar char="•"/>
            </a:pPr>
            <a:r>
              <a:rPr lang="en-US" sz="5199" b="1">
                <a:solidFill>
                  <a:srgbClr val="FFFFFF"/>
                </a:solidFill>
                <a:latin typeface="Canva Sans Bold"/>
                <a:ea typeface="Canva Sans Bold"/>
                <a:cs typeface="Canva Sans Bold"/>
                <a:sym typeface="Canva Sans Bold"/>
              </a:rPr>
              <a:t>Challenges and Limitations</a:t>
            </a:r>
          </a:p>
        </p:txBody>
      </p:sp>
      <p:sp>
        <p:nvSpPr>
          <p:cNvPr id="11" name="TextBox 11"/>
          <p:cNvSpPr txBox="1"/>
          <p:nvPr/>
        </p:nvSpPr>
        <p:spPr>
          <a:xfrm>
            <a:off x="0" y="1992930"/>
            <a:ext cx="5885160" cy="887095"/>
          </a:xfrm>
          <a:prstGeom prst="rect">
            <a:avLst/>
          </a:prstGeom>
        </p:spPr>
        <p:txBody>
          <a:bodyPr lIns="0" tIns="0" rIns="0" bIns="0" rtlCol="0" anchor="t">
            <a:spAutoFit/>
          </a:bodyPr>
          <a:lstStyle/>
          <a:p>
            <a:pPr marL="1122679" lvl="1" indent="-561340" algn="l">
              <a:lnSpc>
                <a:spcPts val="7279"/>
              </a:lnSpc>
              <a:buFont typeface="Arial"/>
              <a:buChar char="•"/>
            </a:pPr>
            <a:r>
              <a:rPr lang="en-US" sz="5199" b="1">
                <a:solidFill>
                  <a:srgbClr val="FFFFFF"/>
                </a:solidFill>
                <a:latin typeface="Canva Sans Bold"/>
                <a:ea typeface="Canva Sans Bold"/>
                <a:cs typeface="Canva Sans Bold"/>
                <a:sym typeface="Canva Sans Bold"/>
              </a:rPr>
              <a:t>Introduction</a:t>
            </a:r>
          </a:p>
        </p:txBody>
      </p:sp>
      <p:sp>
        <p:nvSpPr>
          <p:cNvPr id="12" name="TextBox 12"/>
          <p:cNvSpPr txBox="1"/>
          <p:nvPr/>
        </p:nvSpPr>
        <p:spPr>
          <a:xfrm>
            <a:off x="0" y="5940431"/>
            <a:ext cx="18288000" cy="887095"/>
          </a:xfrm>
          <a:prstGeom prst="rect">
            <a:avLst/>
          </a:prstGeom>
        </p:spPr>
        <p:txBody>
          <a:bodyPr lIns="0" tIns="0" rIns="0" bIns="0" rtlCol="0" anchor="t">
            <a:spAutoFit/>
          </a:bodyPr>
          <a:lstStyle/>
          <a:p>
            <a:pPr marL="1122679" lvl="1" indent="-561340" algn="l">
              <a:lnSpc>
                <a:spcPts val="7279"/>
              </a:lnSpc>
              <a:buFont typeface="Arial"/>
              <a:buChar char="•"/>
            </a:pPr>
            <a:r>
              <a:rPr lang="en-US" sz="5199" b="1">
                <a:solidFill>
                  <a:srgbClr val="FFFFFF"/>
                </a:solidFill>
                <a:latin typeface="Canva Sans Bold"/>
                <a:ea typeface="Canva Sans Bold"/>
                <a:cs typeface="Canva Sans Bold"/>
                <a:sym typeface="Canva Sans Bold"/>
              </a:rPr>
              <a:t>Examples</a:t>
            </a:r>
          </a:p>
        </p:txBody>
      </p:sp>
      <p:sp>
        <p:nvSpPr>
          <p:cNvPr id="13" name="TextBox 13"/>
          <p:cNvSpPr txBox="1"/>
          <p:nvPr/>
        </p:nvSpPr>
        <p:spPr>
          <a:xfrm>
            <a:off x="0" y="6732276"/>
            <a:ext cx="18288000" cy="887095"/>
          </a:xfrm>
          <a:prstGeom prst="rect">
            <a:avLst/>
          </a:prstGeom>
        </p:spPr>
        <p:txBody>
          <a:bodyPr lIns="0" tIns="0" rIns="0" bIns="0" rtlCol="0" anchor="t">
            <a:spAutoFit/>
          </a:bodyPr>
          <a:lstStyle/>
          <a:p>
            <a:pPr marL="1122679" lvl="1" indent="-561340" algn="l">
              <a:lnSpc>
                <a:spcPts val="7279"/>
              </a:lnSpc>
              <a:buFont typeface="Arial"/>
              <a:buChar char="•"/>
            </a:pPr>
            <a:r>
              <a:rPr lang="en-US" sz="5199" b="1">
                <a:solidFill>
                  <a:srgbClr val="FFFFFF"/>
                </a:solidFill>
                <a:latin typeface="Canva Sans Bold"/>
                <a:ea typeface="Canva Sans Bold"/>
                <a:cs typeface="Canva Sans Bold"/>
                <a:sym typeface="Canva Sans Bold"/>
              </a:rPr>
              <a:t>Future Direction/Solution</a:t>
            </a:r>
          </a:p>
        </p:txBody>
      </p:sp>
      <p:sp>
        <p:nvSpPr>
          <p:cNvPr id="14" name="TextBox 14"/>
          <p:cNvSpPr txBox="1"/>
          <p:nvPr/>
        </p:nvSpPr>
        <p:spPr>
          <a:xfrm>
            <a:off x="0" y="7524121"/>
            <a:ext cx="18288000" cy="887095"/>
          </a:xfrm>
          <a:prstGeom prst="rect">
            <a:avLst/>
          </a:prstGeom>
        </p:spPr>
        <p:txBody>
          <a:bodyPr lIns="0" tIns="0" rIns="0" bIns="0" rtlCol="0" anchor="t">
            <a:spAutoFit/>
          </a:bodyPr>
          <a:lstStyle/>
          <a:p>
            <a:pPr marL="1122679" lvl="1" indent="-561340" algn="l">
              <a:lnSpc>
                <a:spcPts val="7279"/>
              </a:lnSpc>
              <a:buFont typeface="Arial"/>
              <a:buChar char="•"/>
            </a:pPr>
            <a:r>
              <a:rPr lang="en-US" sz="5199" b="1">
                <a:solidFill>
                  <a:srgbClr val="FFFFFF"/>
                </a:solidFill>
                <a:latin typeface="Canva Sans Bold"/>
                <a:ea typeface="Canva Sans Bold"/>
                <a:cs typeface="Canva Sans Bold"/>
                <a:sym typeface="Canva Sans Bold"/>
              </a:rPr>
              <a:t>Conclusion</a:t>
            </a:r>
          </a:p>
        </p:txBody>
      </p:sp>
    </p:spTree>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rgbClr val="041C4D">
                <a:alpha val="100000"/>
              </a:srgbClr>
            </a:gs>
            <a:gs pos="100000">
              <a:srgbClr val="3B616F">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16419691" y="1084613"/>
            <a:ext cx="839609" cy="450336"/>
          </a:xfrm>
          <a:custGeom>
            <a:avLst/>
            <a:gdLst/>
            <a:ahLst/>
            <a:cxnLst/>
            <a:rect l="l" t="t" r="r" b="b"/>
            <a:pathLst>
              <a:path w="839609" h="450336">
                <a:moveTo>
                  <a:pt x="0" y="0"/>
                </a:moveTo>
                <a:lnTo>
                  <a:pt x="839609" y="0"/>
                </a:lnTo>
                <a:lnTo>
                  <a:pt x="839609" y="450335"/>
                </a:lnTo>
                <a:lnTo>
                  <a:pt x="0" y="45033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5580083" y="1084613"/>
            <a:ext cx="839609" cy="450336"/>
          </a:xfrm>
          <a:custGeom>
            <a:avLst/>
            <a:gdLst/>
            <a:ahLst/>
            <a:cxnLst/>
            <a:rect l="l" t="t" r="r" b="b"/>
            <a:pathLst>
              <a:path w="839609" h="450336">
                <a:moveTo>
                  <a:pt x="0" y="0"/>
                </a:moveTo>
                <a:lnTo>
                  <a:pt x="839608" y="0"/>
                </a:lnTo>
                <a:lnTo>
                  <a:pt x="839608" y="450335"/>
                </a:lnTo>
                <a:lnTo>
                  <a:pt x="0" y="45033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0" y="9799433"/>
            <a:ext cx="2728988" cy="487567"/>
          </a:xfrm>
          <a:custGeom>
            <a:avLst/>
            <a:gdLst/>
            <a:ahLst/>
            <a:cxnLst/>
            <a:rect l="l" t="t" r="r" b="b"/>
            <a:pathLst>
              <a:path w="2728988" h="487567">
                <a:moveTo>
                  <a:pt x="0" y="0"/>
                </a:moveTo>
                <a:lnTo>
                  <a:pt x="2728988" y="0"/>
                </a:lnTo>
                <a:lnTo>
                  <a:pt x="2728988" y="487567"/>
                </a:lnTo>
                <a:lnTo>
                  <a:pt x="0" y="48756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16419691" y="8542026"/>
            <a:ext cx="1868309" cy="1744974"/>
          </a:xfrm>
          <a:custGeom>
            <a:avLst/>
            <a:gdLst/>
            <a:ahLst/>
            <a:cxnLst/>
            <a:rect l="l" t="t" r="r" b="b"/>
            <a:pathLst>
              <a:path w="1868309" h="1744974">
                <a:moveTo>
                  <a:pt x="0" y="0"/>
                </a:moveTo>
                <a:lnTo>
                  <a:pt x="1868309" y="0"/>
                </a:lnTo>
                <a:lnTo>
                  <a:pt x="1868309" y="1744974"/>
                </a:lnTo>
                <a:lnTo>
                  <a:pt x="0" y="1744974"/>
                </a:lnTo>
                <a:lnTo>
                  <a:pt x="0" y="0"/>
                </a:lnTo>
                <a:close/>
              </a:path>
            </a:pathLst>
          </a:custGeom>
          <a:blipFill>
            <a:blip r:embed="rId6"/>
            <a:stretch>
              <a:fillRect t="-3533" b="-3533"/>
            </a:stretch>
          </a:blipFill>
        </p:spPr>
      </p:sp>
      <p:sp>
        <p:nvSpPr>
          <p:cNvPr id="6" name="TextBox 6"/>
          <p:cNvSpPr txBox="1"/>
          <p:nvPr/>
        </p:nvSpPr>
        <p:spPr>
          <a:xfrm>
            <a:off x="-1" y="83497"/>
            <a:ext cx="18288000" cy="1566544"/>
          </a:xfrm>
          <a:prstGeom prst="rect">
            <a:avLst/>
          </a:prstGeom>
        </p:spPr>
        <p:txBody>
          <a:bodyPr lIns="0" tIns="0" rIns="0" bIns="0" rtlCol="0" anchor="t">
            <a:spAutoFit/>
          </a:bodyPr>
          <a:lstStyle/>
          <a:p>
            <a:pPr algn="ctr">
              <a:lnSpc>
                <a:spcPts val="12880"/>
              </a:lnSpc>
            </a:pPr>
            <a:r>
              <a:rPr lang="en-US" sz="9200" b="1" i="1" dirty="0">
                <a:solidFill>
                  <a:srgbClr val="FFFFFF"/>
                </a:solidFill>
                <a:latin typeface="Canva Sans Bold Italics"/>
                <a:ea typeface="Canva Sans Bold Italics"/>
                <a:cs typeface="Canva Sans Bold Italics"/>
                <a:sym typeface="Canva Sans Bold Italics"/>
              </a:rPr>
              <a:t>Introduction</a:t>
            </a:r>
          </a:p>
        </p:txBody>
      </p:sp>
      <p:sp>
        <p:nvSpPr>
          <p:cNvPr id="7" name="TextBox 7"/>
          <p:cNvSpPr txBox="1"/>
          <p:nvPr/>
        </p:nvSpPr>
        <p:spPr>
          <a:xfrm>
            <a:off x="424244" y="2065733"/>
            <a:ext cx="17439511" cy="1180465"/>
          </a:xfrm>
          <a:prstGeom prst="rect">
            <a:avLst/>
          </a:prstGeom>
        </p:spPr>
        <p:txBody>
          <a:bodyPr lIns="0" tIns="0" rIns="0" bIns="0" rtlCol="0" anchor="t">
            <a:spAutoFit/>
          </a:bodyPr>
          <a:lstStyle/>
          <a:p>
            <a:pPr marL="734059" lvl="1" indent="-367030" algn="just">
              <a:lnSpc>
                <a:spcPts val="4759"/>
              </a:lnSpc>
              <a:buFont typeface="Arial"/>
              <a:buChar char="•"/>
            </a:pPr>
            <a:r>
              <a:rPr lang="en-US" sz="3399" b="1">
                <a:solidFill>
                  <a:srgbClr val="FFFFFF"/>
                </a:solidFill>
                <a:latin typeface="Canva Sans Bold"/>
                <a:ea typeface="Canva Sans Bold"/>
                <a:cs typeface="Canva Sans Bold"/>
                <a:sym typeface="Canva Sans Bold"/>
              </a:rPr>
              <a:t>Definition:</a:t>
            </a:r>
            <a:r>
              <a:rPr lang="en-US" sz="3399">
                <a:solidFill>
                  <a:srgbClr val="FFFFFF"/>
                </a:solidFill>
                <a:latin typeface="Canva Sans"/>
                <a:ea typeface="Canva Sans"/>
                <a:cs typeface="Canva Sans"/>
                <a:sym typeface="Canva Sans"/>
              </a:rPr>
              <a:t> Mobile App Security Testing is the process of identifying vulnerabilities in mobile apps.</a:t>
            </a:r>
          </a:p>
        </p:txBody>
      </p:sp>
      <p:sp>
        <p:nvSpPr>
          <p:cNvPr id="8" name="TextBox 8"/>
          <p:cNvSpPr txBox="1"/>
          <p:nvPr/>
        </p:nvSpPr>
        <p:spPr>
          <a:xfrm>
            <a:off x="424244" y="3541473"/>
            <a:ext cx="16819460" cy="570293"/>
          </a:xfrm>
          <a:prstGeom prst="rect">
            <a:avLst/>
          </a:prstGeom>
        </p:spPr>
        <p:txBody>
          <a:bodyPr lIns="0" tIns="0" rIns="0" bIns="0" rtlCol="0" anchor="t">
            <a:spAutoFit/>
          </a:bodyPr>
          <a:lstStyle/>
          <a:p>
            <a:pPr marL="738924" lvl="1" indent="-369462" algn="l">
              <a:lnSpc>
                <a:spcPts val="4791"/>
              </a:lnSpc>
              <a:buFont typeface="Arial"/>
              <a:buChar char="•"/>
            </a:pPr>
            <a:r>
              <a:rPr lang="en-US" sz="3422" b="1">
                <a:solidFill>
                  <a:srgbClr val="FFFFFF"/>
                </a:solidFill>
                <a:latin typeface="Canva Sans Bold"/>
                <a:ea typeface="Canva Sans Bold"/>
                <a:cs typeface="Canva Sans Bold"/>
                <a:sym typeface="Canva Sans Bold"/>
              </a:rPr>
              <a:t>Scenario: </a:t>
            </a:r>
            <a:r>
              <a:rPr lang="en-US" sz="3422">
                <a:solidFill>
                  <a:srgbClr val="FFFFFF"/>
                </a:solidFill>
                <a:latin typeface="Canva Sans"/>
                <a:ea typeface="Canva Sans"/>
                <a:cs typeface="Canva Sans"/>
                <a:sym typeface="Canva Sans"/>
              </a:rPr>
              <a:t>As mobile usage grows, security threats have risen substantially.</a:t>
            </a:r>
          </a:p>
        </p:txBody>
      </p:sp>
      <p:sp>
        <p:nvSpPr>
          <p:cNvPr id="9" name="TextBox 9"/>
          <p:cNvSpPr txBox="1"/>
          <p:nvPr/>
        </p:nvSpPr>
        <p:spPr>
          <a:xfrm>
            <a:off x="424244" y="4513460"/>
            <a:ext cx="16415251" cy="580390"/>
          </a:xfrm>
          <a:prstGeom prst="rect">
            <a:avLst/>
          </a:prstGeom>
        </p:spPr>
        <p:txBody>
          <a:bodyPr lIns="0" tIns="0" rIns="0" bIns="0" rtlCol="0" anchor="t">
            <a:spAutoFit/>
          </a:bodyPr>
          <a:lstStyle/>
          <a:p>
            <a:pPr marL="734059" lvl="1" indent="-367030" algn="l">
              <a:lnSpc>
                <a:spcPts val="4759"/>
              </a:lnSpc>
              <a:buFont typeface="Arial"/>
              <a:buChar char="•"/>
            </a:pPr>
            <a:r>
              <a:rPr lang="en-US" sz="3399" b="1">
                <a:solidFill>
                  <a:srgbClr val="FFFFFF"/>
                </a:solidFill>
                <a:latin typeface="Canva Sans Bold"/>
                <a:ea typeface="Canva Sans Bold"/>
                <a:cs typeface="Canva Sans Bold"/>
                <a:sym typeface="Canva Sans Bold"/>
              </a:rPr>
              <a:t>Utility: </a:t>
            </a:r>
            <a:r>
              <a:rPr lang="en-US" sz="3399">
                <a:solidFill>
                  <a:srgbClr val="FFFFFF"/>
                </a:solidFill>
                <a:latin typeface="Canva Sans"/>
                <a:ea typeface="Canva Sans"/>
                <a:cs typeface="Canva Sans"/>
                <a:sym typeface="Canva Sans"/>
              </a:rPr>
              <a:t>Ensures protection of user data and prevents unauthorized access.</a:t>
            </a:r>
          </a:p>
        </p:txBody>
      </p:sp>
      <p:sp>
        <p:nvSpPr>
          <p:cNvPr id="10" name="TextBox 10"/>
          <p:cNvSpPr txBox="1"/>
          <p:nvPr/>
        </p:nvSpPr>
        <p:spPr>
          <a:xfrm>
            <a:off x="424244" y="5379600"/>
            <a:ext cx="16118781" cy="580390"/>
          </a:xfrm>
          <a:prstGeom prst="rect">
            <a:avLst/>
          </a:prstGeom>
        </p:spPr>
        <p:txBody>
          <a:bodyPr lIns="0" tIns="0" rIns="0" bIns="0" rtlCol="0" anchor="t">
            <a:spAutoFit/>
          </a:bodyPr>
          <a:lstStyle/>
          <a:p>
            <a:pPr marL="734059" lvl="1" indent="-367030" algn="l">
              <a:lnSpc>
                <a:spcPts val="4759"/>
              </a:lnSpc>
              <a:buFont typeface="Arial"/>
              <a:buChar char="•"/>
            </a:pPr>
            <a:r>
              <a:rPr lang="en-US" sz="3399" b="1">
                <a:solidFill>
                  <a:srgbClr val="FFFFFF"/>
                </a:solidFill>
                <a:latin typeface="Canva Sans Bold"/>
                <a:ea typeface="Canva Sans Bold"/>
                <a:cs typeface="Canva Sans Bold"/>
                <a:sym typeface="Canva Sans Bold"/>
              </a:rPr>
              <a:t>Domain:</a:t>
            </a:r>
            <a:r>
              <a:rPr lang="en-US" sz="3399">
                <a:solidFill>
                  <a:srgbClr val="FFFFFF"/>
                </a:solidFill>
                <a:latin typeface="Canva Sans"/>
                <a:ea typeface="Canva Sans"/>
                <a:cs typeface="Canva Sans"/>
                <a:sym typeface="Canva Sans"/>
              </a:rPr>
              <a:t> Falls under Cybersecurity and Mobile Application Development.</a:t>
            </a:r>
          </a:p>
        </p:txBody>
      </p:sp>
      <p:sp>
        <p:nvSpPr>
          <p:cNvPr id="11" name="TextBox 11"/>
          <p:cNvSpPr txBox="1"/>
          <p:nvPr/>
        </p:nvSpPr>
        <p:spPr>
          <a:xfrm>
            <a:off x="433769" y="6360040"/>
            <a:ext cx="17863756" cy="1180465"/>
          </a:xfrm>
          <a:prstGeom prst="rect">
            <a:avLst/>
          </a:prstGeom>
        </p:spPr>
        <p:txBody>
          <a:bodyPr lIns="0" tIns="0" rIns="0" bIns="0" rtlCol="0" anchor="t">
            <a:spAutoFit/>
          </a:bodyPr>
          <a:lstStyle/>
          <a:p>
            <a:pPr marL="734059" lvl="1" indent="-367030" algn="l">
              <a:lnSpc>
                <a:spcPts val="4759"/>
              </a:lnSpc>
              <a:buFont typeface="Arial"/>
              <a:buChar char="•"/>
            </a:pPr>
            <a:r>
              <a:rPr lang="en-US" sz="3399" b="1">
                <a:solidFill>
                  <a:srgbClr val="FFFFFF"/>
                </a:solidFill>
                <a:latin typeface="Canva Sans Bold"/>
                <a:ea typeface="Canva Sans Bold"/>
                <a:cs typeface="Canva Sans Bold"/>
                <a:sym typeface="Canva Sans Bold"/>
              </a:rPr>
              <a:t>Compliance:</a:t>
            </a:r>
            <a:r>
              <a:rPr lang="en-US" sz="3399">
                <a:solidFill>
                  <a:srgbClr val="FFFFFF"/>
                </a:solidFill>
                <a:latin typeface="Canva Sans"/>
                <a:ea typeface="Canva Sans"/>
                <a:cs typeface="Canva Sans"/>
                <a:sym typeface="Canva Sans"/>
              </a:rPr>
              <a:t> Covers apps against security criteria such as OWASP MASVS and compliance with regulations.</a:t>
            </a:r>
          </a:p>
        </p:txBody>
      </p:sp>
      <p:sp>
        <p:nvSpPr>
          <p:cNvPr id="12" name="TextBox 12"/>
          <p:cNvSpPr txBox="1"/>
          <p:nvPr/>
        </p:nvSpPr>
        <p:spPr>
          <a:xfrm>
            <a:off x="424244" y="7826255"/>
            <a:ext cx="17863756" cy="1180465"/>
          </a:xfrm>
          <a:prstGeom prst="rect">
            <a:avLst/>
          </a:prstGeom>
        </p:spPr>
        <p:txBody>
          <a:bodyPr lIns="0" tIns="0" rIns="0" bIns="0" rtlCol="0" anchor="t">
            <a:spAutoFit/>
          </a:bodyPr>
          <a:lstStyle/>
          <a:p>
            <a:pPr marL="734059" lvl="1" indent="-367030" algn="l">
              <a:lnSpc>
                <a:spcPts val="4759"/>
              </a:lnSpc>
              <a:buFont typeface="Arial"/>
              <a:buChar char="•"/>
            </a:pPr>
            <a:r>
              <a:rPr lang="en-US" sz="3399" b="1">
                <a:solidFill>
                  <a:srgbClr val="FFFFFF"/>
                </a:solidFill>
                <a:latin typeface="Canva Sans Bold"/>
                <a:ea typeface="Canva Sans Bold"/>
                <a:cs typeface="Canva Sans Bold"/>
                <a:sym typeface="Canva Sans Bold"/>
              </a:rPr>
              <a:t>Risk Reduction:</a:t>
            </a:r>
            <a:r>
              <a:rPr lang="en-US" sz="3399">
                <a:solidFill>
                  <a:srgbClr val="FFFFFF"/>
                </a:solidFill>
                <a:latin typeface="Canva Sans"/>
                <a:ea typeface="Canva Sans"/>
                <a:cs typeface="Canva Sans"/>
                <a:sym typeface="Canva Sans"/>
              </a:rPr>
              <a:t> Reduces possibilities of data breaches, malware infections, and monetary losses.</a:t>
            </a:r>
          </a:p>
        </p:txBody>
      </p:sp>
      <p:sp>
        <p:nvSpPr>
          <p:cNvPr id="13" name="TextBox 13"/>
          <p:cNvSpPr txBox="1"/>
          <p:nvPr/>
        </p:nvSpPr>
        <p:spPr>
          <a:xfrm>
            <a:off x="446481" y="9750108"/>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FFFFFF"/>
                </a:solidFill>
                <a:latin typeface="Canva Sans"/>
                <a:ea typeface="Canva Sans"/>
                <a:cs typeface="Canva Sans"/>
                <a:sym typeface="Canva Sans"/>
              </a:rPr>
              <a:t>3</a:t>
            </a:r>
          </a:p>
        </p:txBody>
      </p:sp>
    </p:spTree>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rgbClr val="041C4D">
                <a:alpha val="100000"/>
              </a:srgbClr>
            </a:gs>
            <a:gs pos="100000">
              <a:srgbClr val="3B616F">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flipV="1">
            <a:off x="16708893" y="73697"/>
            <a:ext cx="839609" cy="466470"/>
          </a:xfrm>
          <a:custGeom>
            <a:avLst/>
            <a:gdLst/>
            <a:ahLst/>
            <a:cxnLst/>
            <a:rect l="l" t="t" r="r" b="b"/>
            <a:pathLst>
              <a:path w="839609" h="450336">
                <a:moveTo>
                  <a:pt x="0" y="0"/>
                </a:moveTo>
                <a:lnTo>
                  <a:pt x="839609" y="0"/>
                </a:lnTo>
                <a:lnTo>
                  <a:pt x="839609" y="450335"/>
                </a:lnTo>
                <a:lnTo>
                  <a:pt x="0" y="45033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flipV="1">
            <a:off x="15866826" y="58343"/>
            <a:ext cx="839609" cy="466470"/>
          </a:xfrm>
          <a:custGeom>
            <a:avLst/>
            <a:gdLst/>
            <a:ahLst/>
            <a:cxnLst/>
            <a:rect l="l" t="t" r="r" b="b"/>
            <a:pathLst>
              <a:path w="839609" h="450336">
                <a:moveTo>
                  <a:pt x="0" y="0"/>
                </a:moveTo>
                <a:lnTo>
                  <a:pt x="839608" y="0"/>
                </a:lnTo>
                <a:lnTo>
                  <a:pt x="839608" y="450335"/>
                </a:lnTo>
                <a:lnTo>
                  <a:pt x="0" y="45033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0" y="37246"/>
            <a:ext cx="2728988" cy="487567"/>
          </a:xfrm>
          <a:custGeom>
            <a:avLst/>
            <a:gdLst/>
            <a:ahLst/>
            <a:cxnLst/>
            <a:rect l="l" t="t" r="r" b="b"/>
            <a:pathLst>
              <a:path w="2728988" h="487567">
                <a:moveTo>
                  <a:pt x="0" y="0"/>
                </a:moveTo>
                <a:lnTo>
                  <a:pt x="2728988" y="0"/>
                </a:lnTo>
                <a:lnTo>
                  <a:pt x="2728988" y="487567"/>
                </a:lnTo>
                <a:lnTo>
                  <a:pt x="0" y="48756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16400492" y="8399492"/>
            <a:ext cx="1887508" cy="1887508"/>
          </a:xfrm>
          <a:custGeom>
            <a:avLst/>
            <a:gdLst/>
            <a:ahLst/>
            <a:cxnLst/>
            <a:rect l="l" t="t" r="r" b="b"/>
            <a:pathLst>
              <a:path w="1887508" h="1887508">
                <a:moveTo>
                  <a:pt x="0" y="0"/>
                </a:moveTo>
                <a:lnTo>
                  <a:pt x="1887508" y="0"/>
                </a:lnTo>
                <a:lnTo>
                  <a:pt x="1887508" y="1887508"/>
                </a:lnTo>
                <a:lnTo>
                  <a:pt x="0" y="1887508"/>
                </a:lnTo>
                <a:lnTo>
                  <a:pt x="0" y="0"/>
                </a:lnTo>
                <a:close/>
              </a:path>
            </a:pathLst>
          </a:custGeom>
          <a:blipFill>
            <a:blip r:embed="rId6"/>
            <a:stretch>
              <a:fillRect/>
            </a:stretch>
          </a:blipFill>
        </p:spPr>
      </p:sp>
      <p:sp>
        <p:nvSpPr>
          <p:cNvPr id="6" name="TextBox 6"/>
          <p:cNvSpPr txBox="1"/>
          <p:nvPr/>
        </p:nvSpPr>
        <p:spPr>
          <a:xfrm>
            <a:off x="0" y="73697"/>
            <a:ext cx="18288000" cy="1566544"/>
          </a:xfrm>
          <a:prstGeom prst="rect">
            <a:avLst/>
          </a:prstGeom>
        </p:spPr>
        <p:txBody>
          <a:bodyPr lIns="0" tIns="0" rIns="0" bIns="0" rtlCol="0" anchor="t">
            <a:spAutoFit/>
          </a:bodyPr>
          <a:lstStyle/>
          <a:p>
            <a:pPr algn="ctr">
              <a:lnSpc>
                <a:spcPts val="12880"/>
              </a:lnSpc>
            </a:pPr>
            <a:r>
              <a:rPr lang="en-US" sz="9200" b="1" i="1" dirty="0">
                <a:solidFill>
                  <a:srgbClr val="FFFFFF"/>
                </a:solidFill>
                <a:latin typeface="Canva Sans Bold Italics"/>
                <a:ea typeface="Canva Sans Bold Italics"/>
                <a:cs typeface="Canva Sans Bold Italics"/>
                <a:sym typeface="Canva Sans Bold Italics"/>
              </a:rPr>
              <a:t>Project Overview</a:t>
            </a:r>
          </a:p>
        </p:txBody>
      </p:sp>
      <p:sp>
        <p:nvSpPr>
          <p:cNvPr id="7" name="TextBox 7"/>
          <p:cNvSpPr txBox="1"/>
          <p:nvPr/>
        </p:nvSpPr>
        <p:spPr>
          <a:xfrm>
            <a:off x="446481" y="1962467"/>
            <a:ext cx="15994640" cy="580390"/>
          </a:xfrm>
          <a:prstGeom prst="rect">
            <a:avLst/>
          </a:prstGeom>
        </p:spPr>
        <p:txBody>
          <a:bodyPr wrap="square" lIns="0" tIns="0" rIns="0" bIns="0" rtlCol="0" anchor="t">
            <a:spAutoFit/>
          </a:bodyPr>
          <a:lstStyle/>
          <a:p>
            <a:pPr marL="734059" lvl="1" indent="-367030" algn="l">
              <a:lnSpc>
                <a:spcPts val="4759"/>
              </a:lnSpc>
              <a:buFont typeface="Arial"/>
              <a:buChar char="•"/>
            </a:pPr>
            <a:r>
              <a:rPr lang="en-US" sz="3399" b="1" dirty="0">
                <a:solidFill>
                  <a:srgbClr val="FFFFFF"/>
                </a:solidFill>
                <a:latin typeface="Canva Sans Bold"/>
                <a:ea typeface="Canva Sans Bold"/>
                <a:cs typeface="Canva Sans Bold"/>
                <a:sym typeface="Canva Sans Bold"/>
              </a:rPr>
              <a:t>Focus:</a:t>
            </a:r>
            <a:r>
              <a:rPr lang="en-US" sz="3399" dirty="0">
                <a:solidFill>
                  <a:srgbClr val="FFFFFF"/>
                </a:solidFill>
                <a:latin typeface="Canva Sans"/>
                <a:ea typeface="Canva Sans"/>
                <a:cs typeface="Canva Sans"/>
                <a:sym typeface="Canva Sans"/>
              </a:rPr>
              <a:t> Security testing of mobile applications using automated tools.</a:t>
            </a:r>
          </a:p>
        </p:txBody>
      </p:sp>
      <p:sp>
        <p:nvSpPr>
          <p:cNvPr id="8" name="TextBox 8"/>
          <p:cNvSpPr txBox="1"/>
          <p:nvPr/>
        </p:nvSpPr>
        <p:spPr>
          <a:xfrm>
            <a:off x="446480" y="2735809"/>
            <a:ext cx="14641120" cy="574196"/>
          </a:xfrm>
          <a:prstGeom prst="rect">
            <a:avLst/>
          </a:prstGeom>
        </p:spPr>
        <p:txBody>
          <a:bodyPr wrap="square" lIns="0" tIns="0" rIns="0" bIns="0" rtlCol="0" anchor="t">
            <a:spAutoFit/>
          </a:bodyPr>
          <a:lstStyle/>
          <a:p>
            <a:pPr marL="734059" lvl="1" indent="-367030" algn="l">
              <a:lnSpc>
                <a:spcPts val="4759"/>
              </a:lnSpc>
              <a:buFont typeface="Arial"/>
              <a:buChar char="•"/>
            </a:pPr>
            <a:r>
              <a:rPr lang="en-US" sz="3399" b="1" dirty="0">
                <a:solidFill>
                  <a:srgbClr val="FFFFFF"/>
                </a:solidFill>
                <a:latin typeface="Canva Sans Bold"/>
                <a:ea typeface="Canva Sans Bold"/>
                <a:cs typeface="Canva Sans Bold"/>
                <a:sym typeface="Canva Sans Bold"/>
              </a:rPr>
              <a:t>Tools Used:</a:t>
            </a:r>
            <a:r>
              <a:rPr lang="en-US" sz="3399" dirty="0">
                <a:solidFill>
                  <a:srgbClr val="FFFFFF"/>
                </a:solidFill>
                <a:latin typeface="Canva Sans"/>
                <a:ea typeface="Canva Sans"/>
                <a:cs typeface="Canva Sans"/>
                <a:sym typeface="Canva Sans"/>
              </a:rPr>
              <a:t> OWASP ZAP, Burp Suite, Fortify, Nessus Essential.</a:t>
            </a:r>
          </a:p>
        </p:txBody>
      </p:sp>
      <p:sp>
        <p:nvSpPr>
          <p:cNvPr id="9" name="TextBox 9"/>
          <p:cNvSpPr txBox="1"/>
          <p:nvPr/>
        </p:nvSpPr>
        <p:spPr>
          <a:xfrm>
            <a:off x="446481" y="3532823"/>
            <a:ext cx="15840150" cy="580390"/>
          </a:xfrm>
          <a:prstGeom prst="rect">
            <a:avLst/>
          </a:prstGeom>
        </p:spPr>
        <p:txBody>
          <a:bodyPr lIns="0" tIns="0" rIns="0" bIns="0" rtlCol="0" anchor="t">
            <a:spAutoFit/>
          </a:bodyPr>
          <a:lstStyle/>
          <a:p>
            <a:pPr marL="734059" lvl="1" indent="-367030" algn="l">
              <a:lnSpc>
                <a:spcPts val="4759"/>
              </a:lnSpc>
              <a:buFont typeface="Arial"/>
              <a:buChar char="•"/>
            </a:pPr>
            <a:r>
              <a:rPr lang="en-US" sz="3399" b="1" dirty="0">
                <a:solidFill>
                  <a:srgbClr val="FFFFFF"/>
                </a:solidFill>
                <a:latin typeface="Canva Sans Bold"/>
                <a:ea typeface="Canva Sans Bold"/>
                <a:cs typeface="Canva Sans Bold"/>
                <a:sym typeface="Canva Sans Bold"/>
              </a:rPr>
              <a:t>Applications Tested: </a:t>
            </a:r>
            <a:r>
              <a:rPr lang="en-US" sz="3399" dirty="0">
                <a:solidFill>
                  <a:srgbClr val="FFFFFF"/>
                </a:solidFill>
                <a:latin typeface="Canva Sans"/>
                <a:ea typeface="Canva Sans"/>
                <a:cs typeface="Canva Sans"/>
                <a:sym typeface="Canva Sans"/>
              </a:rPr>
              <a:t>DVIA-II (vulnerable on purpose) and Signal (secure).</a:t>
            </a:r>
          </a:p>
        </p:txBody>
      </p:sp>
      <p:sp>
        <p:nvSpPr>
          <p:cNvPr id="10" name="TextBox 10"/>
          <p:cNvSpPr txBox="1"/>
          <p:nvPr/>
        </p:nvSpPr>
        <p:spPr>
          <a:xfrm>
            <a:off x="446481" y="4475163"/>
            <a:ext cx="17532861" cy="1180465"/>
          </a:xfrm>
          <a:prstGeom prst="rect">
            <a:avLst/>
          </a:prstGeom>
        </p:spPr>
        <p:txBody>
          <a:bodyPr lIns="0" tIns="0" rIns="0" bIns="0" rtlCol="0" anchor="t">
            <a:spAutoFit/>
          </a:bodyPr>
          <a:lstStyle/>
          <a:p>
            <a:pPr marL="734059" lvl="1" indent="-367030" algn="l">
              <a:lnSpc>
                <a:spcPts val="4759"/>
              </a:lnSpc>
              <a:buFont typeface="Arial"/>
              <a:buChar char="•"/>
            </a:pPr>
            <a:r>
              <a:rPr lang="en-US" sz="3399" b="1">
                <a:solidFill>
                  <a:srgbClr val="FFFFFF"/>
                </a:solidFill>
                <a:latin typeface="Canva Sans Bold"/>
                <a:ea typeface="Canva Sans Bold"/>
                <a:cs typeface="Canva Sans Bold"/>
                <a:sym typeface="Canva Sans Bold"/>
              </a:rPr>
              <a:t>Methods:</a:t>
            </a:r>
            <a:r>
              <a:rPr lang="en-US" sz="3399">
                <a:solidFill>
                  <a:srgbClr val="FFFFFF"/>
                </a:solidFill>
                <a:latin typeface="Canva Sans"/>
                <a:ea typeface="Canva Sans"/>
                <a:cs typeface="Canva Sans"/>
                <a:sym typeface="Canva Sans"/>
              </a:rPr>
              <a:t> Both Static Application Security Testing (SAST) and Dynamic Application Security Testing (DAST).</a:t>
            </a:r>
          </a:p>
        </p:txBody>
      </p:sp>
      <p:sp>
        <p:nvSpPr>
          <p:cNvPr id="11" name="TextBox 11"/>
          <p:cNvSpPr txBox="1"/>
          <p:nvPr/>
        </p:nvSpPr>
        <p:spPr>
          <a:xfrm>
            <a:off x="446481" y="5874703"/>
            <a:ext cx="16967592" cy="1180465"/>
          </a:xfrm>
          <a:prstGeom prst="rect">
            <a:avLst/>
          </a:prstGeom>
        </p:spPr>
        <p:txBody>
          <a:bodyPr lIns="0" tIns="0" rIns="0" bIns="0" rtlCol="0" anchor="t">
            <a:spAutoFit/>
          </a:bodyPr>
          <a:lstStyle/>
          <a:p>
            <a:pPr marL="734059" lvl="1" indent="-367030" algn="l">
              <a:lnSpc>
                <a:spcPts val="4759"/>
              </a:lnSpc>
              <a:buFont typeface="Arial"/>
              <a:buChar char="•"/>
            </a:pPr>
            <a:r>
              <a:rPr lang="en-US" sz="3399" b="1">
                <a:solidFill>
                  <a:srgbClr val="FFFFFF"/>
                </a:solidFill>
                <a:latin typeface="Canva Sans Bold"/>
                <a:ea typeface="Canva Sans Bold"/>
                <a:cs typeface="Canva Sans Bold"/>
                <a:sym typeface="Canva Sans Bold"/>
              </a:rPr>
              <a:t>Objective: </a:t>
            </a:r>
            <a:r>
              <a:rPr lang="en-US" sz="3399">
                <a:solidFill>
                  <a:srgbClr val="FFFFFF"/>
                </a:solidFill>
                <a:latin typeface="Canva Sans"/>
                <a:ea typeface="Canva Sans"/>
                <a:cs typeface="Canva Sans"/>
                <a:sym typeface="Canva Sans"/>
              </a:rPr>
              <a:t>Determine vulnerabilities, compare findings, and recommend secure coding standards.</a:t>
            </a:r>
          </a:p>
        </p:txBody>
      </p:sp>
      <p:sp>
        <p:nvSpPr>
          <p:cNvPr id="12" name="TextBox 12"/>
          <p:cNvSpPr txBox="1"/>
          <p:nvPr/>
        </p:nvSpPr>
        <p:spPr>
          <a:xfrm>
            <a:off x="446481" y="7388543"/>
            <a:ext cx="15994640" cy="1180465"/>
          </a:xfrm>
          <a:prstGeom prst="rect">
            <a:avLst/>
          </a:prstGeom>
        </p:spPr>
        <p:txBody>
          <a:bodyPr lIns="0" tIns="0" rIns="0" bIns="0" rtlCol="0" anchor="t">
            <a:spAutoFit/>
          </a:bodyPr>
          <a:lstStyle/>
          <a:p>
            <a:pPr marL="734059" lvl="1" indent="-367030" algn="l">
              <a:lnSpc>
                <a:spcPts val="4759"/>
              </a:lnSpc>
              <a:buFont typeface="Arial"/>
              <a:buChar char="•"/>
            </a:pPr>
            <a:r>
              <a:rPr lang="en-US" sz="3399" b="1">
                <a:solidFill>
                  <a:srgbClr val="FFFFFF"/>
                </a:solidFill>
                <a:latin typeface="Canva Sans Bold"/>
                <a:ea typeface="Canva Sans Bold"/>
                <a:cs typeface="Canva Sans Bold"/>
                <a:sym typeface="Canva Sans Bold"/>
              </a:rPr>
              <a:t>Outcome:</a:t>
            </a:r>
            <a:r>
              <a:rPr lang="en-US" sz="3399">
                <a:solidFill>
                  <a:srgbClr val="FFFFFF"/>
                </a:solidFill>
                <a:latin typeface="Canva Sans"/>
                <a:ea typeface="Canva Sans"/>
                <a:cs typeface="Canva Sans"/>
                <a:sym typeface="Canva Sans"/>
              </a:rPr>
              <a:t> A framework for enhancing mobile app security and awareness.</a:t>
            </a:r>
          </a:p>
        </p:txBody>
      </p:sp>
    </p:spTree>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rgbClr val="041C4D">
                <a:alpha val="100000"/>
              </a:srgbClr>
            </a:gs>
            <a:gs pos="100000">
              <a:srgbClr val="3B616F">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17259300" y="243783"/>
            <a:ext cx="839609" cy="450336"/>
          </a:xfrm>
          <a:custGeom>
            <a:avLst/>
            <a:gdLst/>
            <a:ahLst/>
            <a:cxnLst/>
            <a:rect l="l" t="t" r="r" b="b"/>
            <a:pathLst>
              <a:path w="839609" h="450336">
                <a:moveTo>
                  <a:pt x="0" y="0"/>
                </a:moveTo>
                <a:lnTo>
                  <a:pt x="839609" y="0"/>
                </a:lnTo>
                <a:lnTo>
                  <a:pt x="839609" y="450336"/>
                </a:lnTo>
                <a:lnTo>
                  <a:pt x="0" y="45033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6419691" y="262399"/>
            <a:ext cx="839609" cy="450336"/>
          </a:xfrm>
          <a:custGeom>
            <a:avLst/>
            <a:gdLst/>
            <a:ahLst/>
            <a:cxnLst/>
            <a:rect l="l" t="t" r="r" b="b"/>
            <a:pathLst>
              <a:path w="839609" h="450336">
                <a:moveTo>
                  <a:pt x="0" y="0"/>
                </a:moveTo>
                <a:lnTo>
                  <a:pt x="839609" y="0"/>
                </a:lnTo>
                <a:lnTo>
                  <a:pt x="839609" y="450336"/>
                </a:lnTo>
                <a:lnTo>
                  <a:pt x="0" y="45033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0" y="0"/>
            <a:ext cx="2728988" cy="487567"/>
          </a:xfrm>
          <a:custGeom>
            <a:avLst/>
            <a:gdLst/>
            <a:ahLst/>
            <a:cxnLst/>
            <a:rect l="l" t="t" r="r" b="b"/>
            <a:pathLst>
              <a:path w="2728988" h="487567">
                <a:moveTo>
                  <a:pt x="0" y="0"/>
                </a:moveTo>
                <a:lnTo>
                  <a:pt x="2728988" y="0"/>
                </a:lnTo>
                <a:lnTo>
                  <a:pt x="2728988" y="487567"/>
                </a:lnTo>
                <a:lnTo>
                  <a:pt x="0" y="48756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16419691" y="8622798"/>
            <a:ext cx="1868309" cy="1664202"/>
          </a:xfrm>
          <a:custGeom>
            <a:avLst/>
            <a:gdLst/>
            <a:ahLst/>
            <a:cxnLst/>
            <a:rect l="l" t="t" r="r" b="b"/>
            <a:pathLst>
              <a:path w="1868309" h="1664202">
                <a:moveTo>
                  <a:pt x="0" y="0"/>
                </a:moveTo>
                <a:lnTo>
                  <a:pt x="1868309" y="0"/>
                </a:lnTo>
                <a:lnTo>
                  <a:pt x="1868309" y="1664202"/>
                </a:lnTo>
                <a:lnTo>
                  <a:pt x="0" y="1664202"/>
                </a:lnTo>
                <a:lnTo>
                  <a:pt x="0" y="0"/>
                </a:lnTo>
                <a:close/>
              </a:path>
            </a:pathLst>
          </a:custGeom>
          <a:blipFill>
            <a:blip r:embed="rId6"/>
            <a:stretch>
              <a:fillRect t="-6132" b="-6132"/>
            </a:stretch>
          </a:blipFill>
        </p:spPr>
      </p:sp>
      <p:sp>
        <p:nvSpPr>
          <p:cNvPr id="6" name="TextBox 6"/>
          <p:cNvSpPr txBox="1"/>
          <p:nvPr/>
        </p:nvSpPr>
        <p:spPr>
          <a:xfrm>
            <a:off x="4142" y="335601"/>
            <a:ext cx="18288000" cy="1160768"/>
          </a:xfrm>
          <a:prstGeom prst="rect">
            <a:avLst/>
          </a:prstGeom>
        </p:spPr>
        <p:txBody>
          <a:bodyPr lIns="0" tIns="0" rIns="0" bIns="0" rtlCol="0" anchor="t">
            <a:spAutoFit/>
          </a:bodyPr>
          <a:lstStyle/>
          <a:p>
            <a:pPr algn="ctr">
              <a:lnSpc>
                <a:spcPts val="9520"/>
              </a:lnSpc>
            </a:pPr>
            <a:r>
              <a:rPr lang="en-US" sz="6800" b="1" i="1" dirty="0">
                <a:solidFill>
                  <a:srgbClr val="FFFFFF"/>
                </a:solidFill>
                <a:latin typeface="Canva Sans Bold Italics"/>
                <a:ea typeface="Canva Sans Bold Italics"/>
                <a:cs typeface="Canva Sans Bold Italics"/>
                <a:sym typeface="Canva Sans Bold Italics"/>
              </a:rPr>
              <a:t>Importance of Automated Security Testing</a:t>
            </a:r>
          </a:p>
        </p:txBody>
      </p:sp>
      <p:sp>
        <p:nvSpPr>
          <p:cNvPr id="7" name="TextBox 7"/>
          <p:cNvSpPr txBox="1"/>
          <p:nvPr/>
        </p:nvSpPr>
        <p:spPr>
          <a:xfrm>
            <a:off x="0" y="2095817"/>
            <a:ext cx="15925324" cy="580390"/>
          </a:xfrm>
          <a:prstGeom prst="rect">
            <a:avLst/>
          </a:prstGeom>
        </p:spPr>
        <p:txBody>
          <a:bodyPr wrap="square" lIns="0" tIns="0" rIns="0" bIns="0" rtlCol="0" anchor="t">
            <a:spAutoFit/>
          </a:bodyPr>
          <a:lstStyle/>
          <a:p>
            <a:pPr marL="734059" lvl="1" indent="-367030" algn="l">
              <a:lnSpc>
                <a:spcPts val="4759"/>
              </a:lnSpc>
              <a:buFont typeface="Arial"/>
              <a:buChar char="•"/>
            </a:pPr>
            <a:r>
              <a:rPr lang="en-US" sz="3399" b="1" dirty="0">
                <a:solidFill>
                  <a:srgbClr val="FFFFFF"/>
                </a:solidFill>
                <a:latin typeface="Canva Sans Bold"/>
                <a:ea typeface="Canva Sans Bold"/>
                <a:cs typeface="Canva Sans Bold"/>
                <a:sym typeface="Canva Sans Bold"/>
              </a:rPr>
              <a:t>Speed:</a:t>
            </a:r>
            <a:r>
              <a:rPr lang="en-US" sz="3399" dirty="0">
                <a:solidFill>
                  <a:srgbClr val="FFFFFF"/>
                </a:solidFill>
                <a:latin typeface="Canva Sans"/>
                <a:ea typeface="Canva Sans"/>
                <a:cs typeface="Canva Sans"/>
                <a:sym typeface="Canva Sans"/>
              </a:rPr>
              <a:t> Scans large apps rapidly, much faster than human-based testing.</a:t>
            </a:r>
          </a:p>
        </p:txBody>
      </p:sp>
      <p:sp>
        <p:nvSpPr>
          <p:cNvPr id="8" name="TextBox 8"/>
          <p:cNvSpPr txBox="1"/>
          <p:nvPr/>
        </p:nvSpPr>
        <p:spPr>
          <a:xfrm>
            <a:off x="0" y="2834107"/>
            <a:ext cx="12736267" cy="580390"/>
          </a:xfrm>
          <a:prstGeom prst="rect">
            <a:avLst/>
          </a:prstGeom>
        </p:spPr>
        <p:txBody>
          <a:bodyPr lIns="0" tIns="0" rIns="0" bIns="0" rtlCol="0" anchor="t">
            <a:spAutoFit/>
          </a:bodyPr>
          <a:lstStyle/>
          <a:p>
            <a:pPr marL="734059" lvl="1" indent="-367030" algn="l">
              <a:lnSpc>
                <a:spcPts val="4759"/>
              </a:lnSpc>
              <a:buFont typeface="Arial"/>
              <a:buChar char="•"/>
            </a:pPr>
            <a:r>
              <a:rPr lang="en-US" sz="3399" b="1">
                <a:solidFill>
                  <a:srgbClr val="FFFFFF"/>
                </a:solidFill>
                <a:latin typeface="Canva Sans Bold"/>
                <a:ea typeface="Canva Sans Bold"/>
                <a:cs typeface="Canva Sans Bold"/>
                <a:sym typeface="Canva Sans Bold"/>
              </a:rPr>
              <a:t>Consistency:</a:t>
            </a:r>
            <a:r>
              <a:rPr lang="en-US" sz="3399">
                <a:solidFill>
                  <a:srgbClr val="FFFFFF"/>
                </a:solidFill>
                <a:latin typeface="Canva Sans"/>
                <a:ea typeface="Canva Sans"/>
                <a:cs typeface="Canva Sans"/>
                <a:sym typeface="Canva Sans"/>
              </a:rPr>
              <a:t> No human errors and consistent results.</a:t>
            </a:r>
          </a:p>
        </p:txBody>
      </p:sp>
      <p:sp>
        <p:nvSpPr>
          <p:cNvPr id="9" name="TextBox 9"/>
          <p:cNvSpPr txBox="1"/>
          <p:nvPr/>
        </p:nvSpPr>
        <p:spPr>
          <a:xfrm>
            <a:off x="0" y="3576422"/>
            <a:ext cx="15925324" cy="580390"/>
          </a:xfrm>
          <a:prstGeom prst="rect">
            <a:avLst/>
          </a:prstGeom>
        </p:spPr>
        <p:txBody>
          <a:bodyPr lIns="0" tIns="0" rIns="0" bIns="0" rtlCol="0" anchor="t">
            <a:spAutoFit/>
          </a:bodyPr>
          <a:lstStyle/>
          <a:p>
            <a:pPr marL="734059" lvl="1" indent="-367030" algn="l">
              <a:lnSpc>
                <a:spcPts val="4759"/>
              </a:lnSpc>
              <a:buFont typeface="Arial"/>
              <a:buChar char="•"/>
            </a:pPr>
            <a:r>
              <a:rPr lang="en-US" sz="3399" b="1">
                <a:solidFill>
                  <a:srgbClr val="FFFFFF"/>
                </a:solidFill>
                <a:latin typeface="Canva Sans Bold"/>
                <a:ea typeface="Canva Sans Bold"/>
                <a:cs typeface="Canva Sans Bold"/>
                <a:sym typeface="Canva Sans Bold"/>
              </a:rPr>
              <a:t>Coverage:</a:t>
            </a:r>
            <a:r>
              <a:rPr lang="en-US" sz="3399">
                <a:solidFill>
                  <a:srgbClr val="FFFFFF"/>
                </a:solidFill>
                <a:latin typeface="Canva Sans"/>
                <a:ea typeface="Canva Sans"/>
                <a:cs typeface="Canva Sans"/>
                <a:sym typeface="Canva Sans"/>
              </a:rPr>
              <a:t> Picks up vulnerabilities in multiple layers (code, API, network).</a:t>
            </a:r>
          </a:p>
        </p:txBody>
      </p:sp>
      <p:sp>
        <p:nvSpPr>
          <p:cNvPr id="10" name="TextBox 10"/>
          <p:cNvSpPr txBox="1"/>
          <p:nvPr/>
        </p:nvSpPr>
        <p:spPr>
          <a:xfrm>
            <a:off x="4142" y="4475163"/>
            <a:ext cx="17674962" cy="580390"/>
          </a:xfrm>
          <a:prstGeom prst="rect">
            <a:avLst/>
          </a:prstGeom>
        </p:spPr>
        <p:txBody>
          <a:bodyPr lIns="0" tIns="0" rIns="0" bIns="0" rtlCol="0" anchor="t">
            <a:spAutoFit/>
          </a:bodyPr>
          <a:lstStyle/>
          <a:p>
            <a:pPr marL="734059" lvl="1" indent="-367030" algn="l">
              <a:lnSpc>
                <a:spcPts val="4759"/>
              </a:lnSpc>
              <a:buFont typeface="Arial"/>
              <a:buChar char="•"/>
            </a:pPr>
            <a:r>
              <a:rPr lang="en-US" sz="3399" b="1">
                <a:solidFill>
                  <a:srgbClr val="FFFFFF"/>
                </a:solidFill>
                <a:latin typeface="Canva Sans Bold"/>
                <a:ea typeface="Canva Sans Bold"/>
                <a:cs typeface="Canva Sans Bold"/>
                <a:sym typeface="Canva Sans Bold"/>
              </a:rPr>
              <a:t>Early Detection:</a:t>
            </a:r>
            <a:r>
              <a:rPr lang="en-US" sz="3399">
                <a:solidFill>
                  <a:srgbClr val="FFFFFF"/>
                </a:solidFill>
                <a:latin typeface="Canva Sans"/>
                <a:ea typeface="Canva Sans"/>
                <a:cs typeface="Canva Sans"/>
                <a:sym typeface="Canva Sans"/>
              </a:rPr>
              <a:t> Pockets bugs during the development stage, saving cost of fixes.</a:t>
            </a:r>
          </a:p>
        </p:txBody>
      </p:sp>
      <p:sp>
        <p:nvSpPr>
          <p:cNvPr id="11" name="TextBox 11"/>
          <p:cNvSpPr txBox="1"/>
          <p:nvPr/>
        </p:nvSpPr>
        <p:spPr>
          <a:xfrm>
            <a:off x="-17345" y="5369878"/>
            <a:ext cx="16437036" cy="580390"/>
          </a:xfrm>
          <a:prstGeom prst="rect">
            <a:avLst/>
          </a:prstGeom>
        </p:spPr>
        <p:txBody>
          <a:bodyPr lIns="0" tIns="0" rIns="0" bIns="0" rtlCol="0" anchor="t">
            <a:spAutoFit/>
          </a:bodyPr>
          <a:lstStyle/>
          <a:p>
            <a:pPr marL="734059" lvl="1" indent="-367030" algn="l">
              <a:lnSpc>
                <a:spcPts val="4759"/>
              </a:lnSpc>
              <a:buFont typeface="Arial"/>
              <a:buChar char="•"/>
            </a:pPr>
            <a:r>
              <a:rPr lang="en-US" sz="3399" b="1">
                <a:solidFill>
                  <a:srgbClr val="FFFFFF"/>
                </a:solidFill>
                <a:latin typeface="Canva Sans Bold"/>
                <a:ea typeface="Canva Sans Bold"/>
                <a:cs typeface="Canva Sans Bold"/>
                <a:sym typeface="Canva Sans Bold"/>
              </a:rPr>
              <a:t>Scalability:</a:t>
            </a:r>
            <a:r>
              <a:rPr lang="en-US" sz="3399">
                <a:solidFill>
                  <a:srgbClr val="FFFFFF"/>
                </a:solidFill>
                <a:latin typeface="Canva Sans"/>
                <a:ea typeface="Canva Sans"/>
                <a:cs typeface="Canva Sans"/>
                <a:sym typeface="Canva Sans"/>
              </a:rPr>
              <a:t> Can be used for a large number of apps and versions at once.</a:t>
            </a:r>
          </a:p>
        </p:txBody>
      </p:sp>
      <p:sp>
        <p:nvSpPr>
          <p:cNvPr id="12" name="TextBox 12"/>
          <p:cNvSpPr txBox="1"/>
          <p:nvPr/>
        </p:nvSpPr>
        <p:spPr>
          <a:xfrm>
            <a:off x="4142" y="6264593"/>
            <a:ext cx="17031761" cy="580390"/>
          </a:xfrm>
          <a:prstGeom prst="rect">
            <a:avLst/>
          </a:prstGeom>
        </p:spPr>
        <p:txBody>
          <a:bodyPr lIns="0" tIns="0" rIns="0" bIns="0" rtlCol="0" anchor="t">
            <a:spAutoFit/>
          </a:bodyPr>
          <a:lstStyle/>
          <a:p>
            <a:pPr marL="734059" lvl="1" indent="-367030" algn="l">
              <a:lnSpc>
                <a:spcPts val="4759"/>
              </a:lnSpc>
              <a:buFont typeface="Arial"/>
              <a:buChar char="•"/>
            </a:pPr>
            <a:r>
              <a:rPr lang="en-US" sz="3399" b="1">
                <a:solidFill>
                  <a:srgbClr val="FFFFFF"/>
                </a:solidFill>
                <a:latin typeface="Canva Sans Bold"/>
                <a:ea typeface="Canva Sans Bold"/>
                <a:cs typeface="Canva Sans Bold"/>
                <a:sym typeface="Canva Sans Bold"/>
              </a:rPr>
              <a:t>Compliance:</a:t>
            </a:r>
            <a:r>
              <a:rPr lang="en-US" sz="3399">
                <a:solidFill>
                  <a:srgbClr val="FFFFFF"/>
                </a:solidFill>
                <a:latin typeface="Canva Sans"/>
                <a:ea typeface="Canva Sans"/>
                <a:cs typeface="Canva Sans"/>
                <a:sym typeface="Canva Sans"/>
              </a:rPr>
              <a:t> Ensures security compliances like OWASP, ISO/IEC 27001, GDPR.</a:t>
            </a:r>
          </a:p>
        </p:txBody>
      </p:sp>
      <p:sp>
        <p:nvSpPr>
          <p:cNvPr id="13" name="TextBox 13"/>
          <p:cNvSpPr txBox="1"/>
          <p:nvPr/>
        </p:nvSpPr>
        <p:spPr>
          <a:xfrm>
            <a:off x="4142" y="7159308"/>
            <a:ext cx="18288000" cy="1780540"/>
          </a:xfrm>
          <a:prstGeom prst="rect">
            <a:avLst/>
          </a:prstGeom>
        </p:spPr>
        <p:txBody>
          <a:bodyPr lIns="0" tIns="0" rIns="0" bIns="0" rtlCol="0" anchor="t">
            <a:spAutoFit/>
          </a:bodyPr>
          <a:lstStyle/>
          <a:p>
            <a:pPr marL="734059" lvl="1" indent="-367030" algn="l">
              <a:lnSpc>
                <a:spcPts val="4759"/>
              </a:lnSpc>
              <a:buFont typeface="Arial"/>
              <a:buChar char="•"/>
            </a:pPr>
            <a:r>
              <a:rPr lang="en-US" sz="3399" b="1">
                <a:solidFill>
                  <a:srgbClr val="FFFFFF"/>
                </a:solidFill>
                <a:latin typeface="Canva Sans Bold"/>
                <a:ea typeface="Canva Sans Bold"/>
                <a:cs typeface="Canva Sans Bold"/>
                <a:sym typeface="Canva Sans Bold"/>
              </a:rPr>
              <a:t>Early Detection of Vulnerabilities :</a:t>
            </a:r>
            <a:r>
              <a:rPr lang="en-US" sz="3399">
                <a:solidFill>
                  <a:srgbClr val="FFFFFF"/>
                </a:solidFill>
                <a:latin typeface="Canva Sans"/>
                <a:ea typeface="Canva Sans"/>
                <a:cs typeface="Canva Sans"/>
                <a:sym typeface="Canva Sans"/>
              </a:rPr>
              <a:t> Identifying and addressing security issues during the development phase, rather than post-deployment, reduces the risk of exploitation and minimizes potential damage. </a:t>
            </a:r>
          </a:p>
        </p:txBody>
      </p:sp>
    </p:spTree>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rgbClr val="041C4D">
                <a:alpha val="100000"/>
              </a:srgbClr>
            </a:gs>
            <a:gs pos="100000">
              <a:srgbClr val="3B616F">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16251242" y="8399492"/>
            <a:ext cx="2016116" cy="1887508"/>
          </a:xfrm>
          <a:custGeom>
            <a:avLst/>
            <a:gdLst/>
            <a:ahLst/>
            <a:cxnLst/>
            <a:rect l="l" t="t" r="r" b="b"/>
            <a:pathLst>
              <a:path w="2016116" h="1887508">
                <a:moveTo>
                  <a:pt x="0" y="0"/>
                </a:moveTo>
                <a:lnTo>
                  <a:pt x="2016116" y="0"/>
                </a:lnTo>
                <a:lnTo>
                  <a:pt x="2016116" y="1887508"/>
                </a:lnTo>
                <a:lnTo>
                  <a:pt x="0" y="1887508"/>
                </a:lnTo>
                <a:lnTo>
                  <a:pt x="0" y="0"/>
                </a:lnTo>
                <a:close/>
              </a:path>
            </a:pathLst>
          </a:custGeom>
          <a:blipFill>
            <a:blip r:embed="rId2"/>
            <a:stretch>
              <a:fillRect t="-3406" b="-3406"/>
            </a:stretch>
          </a:blipFill>
        </p:spPr>
      </p:sp>
      <p:sp>
        <p:nvSpPr>
          <p:cNvPr id="3" name="TextBox 3"/>
          <p:cNvSpPr txBox="1"/>
          <p:nvPr/>
        </p:nvSpPr>
        <p:spPr>
          <a:xfrm>
            <a:off x="-20642" y="204168"/>
            <a:ext cx="18288000" cy="1309360"/>
          </a:xfrm>
          <a:prstGeom prst="rect">
            <a:avLst/>
          </a:prstGeom>
        </p:spPr>
        <p:txBody>
          <a:bodyPr lIns="0" tIns="0" rIns="0" bIns="0" rtlCol="0" anchor="t">
            <a:spAutoFit/>
          </a:bodyPr>
          <a:lstStyle/>
          <a:p>
            <a:pPr algn="ctr">
              <a:lnSpc>
                <a:spcPts val="10780"/>
              </a:lnSpc>
            </a:pPr>
            <a:r>
              <a:rPr lang="en-US" sz="7700" b="1" i="1" dirty="0">
                <a:solidFill>
                  <a:srgbClr val="FFFFFF"/>
                </a:solidFill>
                <a:latin typeface="Canva Sans Bold Italics"/>
                <a:ea typeface="Canva Sans Bold Italics"/>
                <a:cs typeface="Canva Sans Bold Italics"/>
                <a:sym typeface="Canva Sans Bold Italics"/>
              </a:rPr>
              <a:t>Tools for Automated Security Testing  </a:t>
            </a:r>
          </a:p>
        </p:txBody>
      </p:sp>
      <p:sp>
        <p:nvSpPr>
          <p:cNvPr id="4" name="TextBox 4"/>
          <p:cNvSpPr txBox="1"/>
          <p:nvPr/>
        </p:nvSpPr>
        <p:spPr>
          <a:xfrm>
            <a:off x="0" y="2277745"/>
            <a:ext cx="18288000" cy="1180465"/>
          </a:xfrm>
          <a:prstGeom prst="rect">
            <a:avLst/>
          </a:prstGeom>
        </p:spPr>
        <p:txBody>
          <a:bodyPr lIns="0" tIns="0" rIns="0" bIns="0" rtlCol="0" anchor="t">
            <a:spAutoFit/>
          </a:bodyPr>
          <a:lstStyle/>
          <a:p>
            <a:pPr marL="734059" lvl="1" indent="-367030" algn="l">
              <a:lnSpc>
                <a:spcPts val="4759"/>
              </a:lnSpc>
              <a:buFont typeface="Arial"/>
              <a:buChar char="•"/>
            </a:pPr>
            <a:r>
              <a:rPr lang="en-US" sz="3399" b="1">
                <a:solidFill>
                  <a:srgbClr val="FFFFFF"/>
                </a:solidFill>
                <a:latin typeface="Canva Sans Bold"/>
                <a:ea typeface="Canva Sans Bold"/>
                <a:cs typeface="Canva Sans Bold"/>
                <a:sym typeface="Canva Sans Bold"/>
              </a:rPr>
              <a:t>OWASP ZAP (Zed Attack Proxy):</a:t>
            </a:r>
            <a:r>
              <a:rPr lang="en-US" sz="3399">
                <a:solidFill>
                  <a:srgbClr val="FFFFFF"/>
                </a:solidFill>
                <a:latin typeface="Canva Sans"/>
                <a:ea typeface="Canva Sans"/>
                <a:cs typeface="Canva Sans"/>
                <a:sym typeface="Canva Sans"/>
              </a:rPr>
              <a:t> An opensource tool designed for finding security          </a:t>
            </a:r>
          </a:p>
          <a:p>
            <a:pPr algn="l">
              <a:lnSpc>
                <a:spcPts val="4759"/>
              </a:lnSpc>
            </a:pPr>
            <a:r>
              <a:rPr lang="en-US" sz="3399">
                <a:solidFill>
                  <a:srgbClr val="FFFFFF"/>
                </a:solidFill>
                <a:latin typeface="Canva Sans"/>
                <a:ea typeface="Canva Sans"/>
                <a:cs typeface="Canva Sans"/>
                <a:sym typeface="Canva Sans"/>
              </a:rPr>
              <a:t>        vulnerabilities in web applications, including mobile app backends.</a:t>
            </a:r>
          </a:p>
        </p:txBody>
      </p:sp>
      <p:sp>
        <p:nvSpPr>
          <p:cNvPr id="5" name="TextBox 5"/>
          <p:cNvSpPr txBox="1"/>
          <p:nvPr/>
        </p:nvSpPr>
        <p:spPr>
          <a:xfrm>
            <a:off x="0" y="3677285"/>
            <a:ext cx="18288000" cy="1180465"/>
          </a:xfrm>
          <a:prstGeom prst="rect">
            <a:avLst/>
          </a:prstGeom>
        </p:spPr>
        <p:txBody>
          <a:bodyPr lIns="0" tIns="0" rIns="0" bIns="0" rtlCol="0" anchor="t">
            <a:spAutoFit/>
          </a:bodyPr>
          <a:lstStyle/>
          <a:p>
            <a:pPr marL="734059" lvl="1" indent="-367030" algn="l">
              <a:lnSpc>
                <a:spcPts val="4759"/>
              </a:lnSpc>
              <a:buFont typeface="Arial"/>
              <a:buChar char="•"/>
            </a:pPr>
            <a:r>
              <a:rPr lang="en-US" sz="3399" b="1">
                <a:solidFill>
                  <a:srgbClr val="FFFFFF"/>
                </a:solidFill>
                <a:latin typeface="Canva Sans Bold"/>
                <a:ea typeface="Canva Sans Bold"/>
                <a:cs typeface="Canva Sans Bold"/>
                <a:sym typeface="Canva Sans Bold"/>
              </a:rPr>
              <a:t>Burp Suite:</a:t>
            </a:r>
            <a:r>
              <a:rPr lang="en-US" sz="3399">
                <a:solidFill>
                  <a:srgbClr val="FFFFFF"/>
                </a:solidFill>
                <a:latin typeface="Canva Sans"/>
                <a:ea typeface="Canva Sans"/>
                <a:cs typeface="Canva Sans"/>
                <a:sym typeface="Canva Sans"/>
              </a:rPr>
              <a:t> A comprehensive platform for web application security testing, offering</a:t>
            </a:r>
          </a:p>
          <a:p>
            <a:pPr algn="l">
              <a:lnSpc>
                <a:spcPts val="4759"/>
              </a:lnSpc>
            </a:pPr>
            <a:r>
              <a:rPr lang="en-US" sz="3399">
                <a:solidFill>
                  <a:srgbClr val="FFFFFF"/>
                </a:solidFill>
                <a:latin typeface="Canva Sans"/>
                <a:ea typeface="Canva Sans"/>
                <a:cs typeface="Canva Sans"/>
                <a:sym typeface="Canva Sans"/>
              </a:rPr>
              <a:t>       features for scanning and analyzing mobile app security.</a:t>
            </a:r>
          </a:p>
        </p:txBody>
      </p:sp>
      <p:sp>
        <p:nvSpPr>
          <p:cNvPr id="6" name="TextBox 6"/>
          <p:cNvSpPr txBox="1"/>
          <p:nvPr/>
        </p:nvSpPr>
        <p:spPr>
          <a:xfrm>
            <a:off x="0" y="5076825"/>
            <a:ext cx="18288000" cy="1180465"/>
          </a:xfrm>
          <a:prstGeom prst="rect">
            <a:avLst/>
          </a:prstGeom>
        </p:spPr>
        <p:txBody>
          <a:bodyPr lIns="0" tIns="0" rIns="0" bIns="0" rtlCol="0" anchor="t">
            <a:spAutoFit/>
          </a:bodyPr>
          <a:lstStyle/>
          <a:p>
            <a:pPr marL="734059" lvl="1" indent="-367030" algn="l">
              <a:lnSpc>
                <a:spcPts val="4759"/>
              </a:lnSpc>
              <a:buFont typeface="Arial"/>
              <a:buChar char="•"/>
            </a:pPr>
            <a:r>
              <a:rPr lang="en-US" sz="3399" b="1">
                <a:solidFill>
                  <a:srgbClr val="FFFFFF"/>
                </a:solidFill>
                <a:latin typeface="Canva Sans Bold"/>
                <a:ea typeface="Canva Sans Bold"/>
                <a:cs typeface="Canva Sans Bold"/>
                <a:sym typeface="Canva Sans Bold"/>
              </a:rPr>
              <a:t>Fortify:</a:t>
            </a:r>
            <a:r>
              <a:rPr lang="en-US" sz="3399">
                <a:solidFill>
                  <a:srgbClr val="FFFFFF"/>
                </a:solidFill>
                <a:latin typeface="Canva Sans"/>
                <a:ea typeface="Canva Sans"/>
                <a:cs typeface="Canva Sans"/>
                <a:sym typeface="Canva Sans"/>
              </a:rPr>
              <a:t> A static application security testing (SAST) tool that analyzes source code to</a:t>
            </a:r>
          </a:p>
          <a:p>
            <a:pPr algn="l">
              <a:lnSpc>
                <a:spcPts val="4759"/>
              </a:lnSpc>
            </a:pPr>
            <a:r>
              <a:rPr lang="en-US" sz="3399">
                <a:solidFill>
                  <a:srgbClr val="FFFFFF"/>
                </a:solidFill>
                <a:latin typeface="Canva Sans"/>
                <a:ea typeface="Canva Sans"/>
                <a:cs typeface="Canva Sans"/>
                <a:sym typeface="Canva Sans"/>
              </a:rPr>
              <a:t>       identify potential security issues in mobile apps</a:t>
            </a:r>
          </a:p>
        </p:txBody>
      </p:sp>
      <p:sp>
        <p:nvSpPr>
          <p:cNvPr id="7" name="TextBox 7"/>
          <p:cNvSpPr txBox="1"/>
          <p:nvPr/>
        </p:nvSpPr>
        <p:spPr>
          <a:xfrm>
            <a:off x="0" y="6473365"/>
            <a:ext cx="18288000" cy="1780540"/>
          </a:xfrm>
          <a:prstGeom prst="rect">
            <a:avLst/>
          </a:prstGeom>
        </p:spPr>
        <p:txBody>
          <a:bodyPr lIns="0" tIns="0" rIns="0" bIns="0" rtlCol="0" anchor="t">
            <a:spAutoFit/>
          </a:bodyPr>
          <a:lstStyle/>
          <a:p>
            <a:pPr marL="734059" lvl="1" indent="-367030" algn="l">
              <a:lnSpc>
                <a:spcPts val="4759"/>
              </a:lnSpc>
              <a:buFont typeface="Arial"/>
              <a:buChar char="•"/>
            </a:pPr>
            <a:r>
              <a:rPr lang="en-US" sz="3399" b="1">
                <a:solidFill>
                  <a:srgbClr val="FFFFFF"/>
                </a:solidFill>
                <a:latin typeface="Canva Sans Bold"/>
                <a:ea typeface="Canva Sans Bold"/>
                <a:cs typeface="Canva Sans Bold"/>
                <a:sym typeface="Canva Sans Bold"/>
              </a:rPr>
              <a:t>AppScan:</a:t>
            </a:r>
            <a:r>
              <a:rPr lang="en-US" sz="3399">
                <a:solidFill>
                  <a:srgbClr val="FFFFFF"/>
                </a:solidFill>
                <a:latin typeface="Canva Sans"/>
                <a:ea typeface="Canva Sans"/>
                <a:cs typeface="Canva Sans"/>
                <a:sym typeface="Canva Sans"/>
              </a:rPr>
              <a:t> IBM's security testing tool for identifying vulnerabilities in mobile applications guidance and providing remediation </a:t>
            </a:r>
          </a:p>
          <a:p>
            <a:pPr algn="ctr">
              <a:lnSpc>
                <a:spcPts val="4759"/>
              </a:lnSpc>
            </a:pPr>
            <a:r>
              <a:rPr lang="en-US" sz="3399">
                <a:solidFill>
                  <a:srgbClr val="FFFFFF"/>
                </a:solidFill>
                <a:latin typeface="Canva Sans"/>
                <a:ea typeface="Canva Sans"/>
                <a:cs typeface="Canva Sans"/>
                <a:sym typeface="Canva Sans"/>
              </a:rPr>
              <a:t> </a:t>
            </a:r>
          </a:p>
        </p:txBody>
      </p:sp>
    </p:spTree>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rgbClr val="041C4D">
                <a:alpha val="100000"/>
              </a:srgbClr>
            </a:gs>
            <a:gs pos="100000">
              <a:srgbClr val="3B616F">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16439074" y="8438074"/>
            <a:ext cx="1848926" cy="1848926"/>
          </a:xfrm>
          <a:custGeom>
            <a:avLst/>
            <a:gdLst/>
            <a:ahLst/>
            <a:cxnLst/>
            <a:rect l="l" t="t" r="r" b="b"/>
            <a:pathLst>
              <a:path w="1848926" h="1848926">
                <a:moveTo>
                  <a:pt x="0" y="0"/>
                </a:moveTo>
                <a:lnTo>
                  <a:pt x="1848926" y="0"/>
                </a:lnTo>
                <a:lnTo>
                  <a:pt x="1848926" y="1848926"/>
                </a:lnTo>
                <a:lnTo>
                  <a:pt x="0" y="1848926"/>
                </a:lnTo>
                <a:lnTo>
                  <a:pt x="0" y="0"/>
                </a:lnTo>
                <a:close/>
              </a:path>
            </a:pathLst>
          </a:custGeom>
          <a:blipFill>
            <a:blip r:embed="rId2"/>
            <a:stretch>
              <a:fillRect/>
            </a:stretch>
          </a:blipFill>
        </p:spPr>
      </p:sp>
      <p:sp>
        <p:nvSpPr>
          <p:cNvPr id="3" name="TextBox 3"/>
          <p:cNvSpPr txBox="1"/>
          <p:nvPr/>
        </p:nvSpPr>
        <p:spPr>
          <a:xfrm>
            <a:off x="-14748" y="190500"/>
            <a:ext cx="18288000" cy="1138838"/>
          </a:xfrm>
          <a:prstGeom prst="rect">
            <a:avLst/>
          </a:prstGeom>
        </p:spPr>
        <p:txBody>
          <a:bodyPr lIns="0" tIns="0" rIns="0" bIns="0" rtlCol="0" anchor="t">
            <a:spAutoFit/>
          </a:bodyPr>
          <a:lstStyle/>
          <a:p>
            <a:pPr>
              <a:lnSpc>
                <a:spcPts val="9520"/>
              </a:lnSpc>
            </a:pPr>
            <a:r>
              <a:rPr lang="en-US" sz="6800" b="1" i="1" dirty="0">
                <a:solidFill>
                  <a:srgbClr val="FFFFFF"/>
                </a:solidFill>
                <a:latin typeface="Canva Sans Bold Italics"/>
                <a:ea typeface="Canva Sans Bold Italics"/>
                <a:cs typeface="Canva Sans Bold Italics"/>
                <a:sym typeface="Canva Sans Bold Italics"/>
              </a:rPr>
              <a:t>Techniques for Automated </a:t>
            </a:r>
            <a:r>
              <a:rPr lang="en-US" sz="6700" b="1" i="1" dirty="0">
                <a:solidFill>
                  <a:srgbClr val="FFFFFF"/>
                </a:solidFill>
                <a:latin typeface="Canva Sans Bold Italics"/>
                <a:ea typeface="Canva Sans Bold Italics"/>
                <a:cs typeface="Canva Sans Bold Italics"/>
                <a:sym typeface="Canva Sans Bold Italics"/>
              </a:rPr>
              <a:t>Security Testing</a:t>
            </a:r>
          </a:p>
        </p:txBody>
      </p:sp>
      <p:sp>
        <p:nvSpPr>
          <p:cNvPr id="4" name="TextBox 4"/>
          <p:cNvSpPr txBox="1"/>
          <p:nvPr/>
        </p:nvSpPr>
        <p:spPr>
          <a:xfrm>
            <a:off x="0" y="2488834"/>
            <a:ext cx="18288000" cy="2444750"/>
          </a:xfrm>
          <a:prstGeom prst="rect">
            <a:avLst/>
          </a:prstGeom>
        </p:spPr>
        <p:txBody>
          <a:bodyPr lIns="0" tIns="0" rIns="0" bIns="0" rtlCol="0" anchor="t">
            <a:spAutoFit/>
          </a:bodyPr>
          <a:lstStyle/>
          <a:p>
            <a:pPr marL="755649" lvl="1" indent="-377824" algn="l">
              <a:lnSpc>
                <a:spcPts val="4899"/>
              </a:lnSpc>
              <a:buFont typeface="Arial"/>
              <a:buChar char="•"/>
            </a:pPr>
            <a:r>
              <a:rPr lang="en-US" sz="3499" b="1" dirty="0">
                <a:solidFill>
                  <a:srgbClr val="FFFFFF"/>
                </a:solidFill>
                <a:latin typeface="Canva Sans Bold"/>
                <a:ea typeface="Canva Sans Bold"/>
                <a:cs typeface="Canva Sans Bold"/>
                <a:sym typeface="Canva Sans Bold"/>
              </a:rPr>
              <a:t> Static Application Security Testing (SAST)</a:t>
            </a:r>
            <a:r>
              <a:rPr lang="en-US" sz="3499" dirty="0">
                <a:solidFill>
                  <a:srgbClr val="FFFFFF"/>
                </a:solidFill>
                <a:latin typeface="Canva Sans"/>
                <a:ea typeface="Canva Sans"/>
                <a:cs typeface="Canva Sans"/>
                <a:sym typeface="Canva Sans"/>
              </a:rPr>
              <a:t>: Static Application Security Testing  analyzes an app’s source or binary code without execution to detect vulnerabilities like insecure data handling and access control issues. It enables early detection of flaws, helping developers build more secure applications. </a:t>
            </a:r>
          </a:p>
        </p:txBody>
      </p:sp>
      <p:sp>
        <p:nvSpPr>
          <p:cNvPr id="5" name="TextBox 5"/>
          <p:cNvSpPr txBox="1"/>
          <p:nvPr/>
        </p:nvSpPr>
        <p:spPr>
          <a:xfrm>
            <a:off x="0" y="5462184"/>
            <a:ext cx="18288000" cy="2380615"/>
          </a:xfrm>
          <a:prstGeom prst="rect">
            <a:avLst/>
          </a:prstGeom>
        </p:spPr>
        <p:txBody>
          <a:bodyPr lIns="0" tIns="0" rIns="0" bIns="0" rtlCol="0" anchor="t">
            <a:spAutoFit/>
          </a:bodyPr>
          <a:lstStyle/>
          <a:p>
            <a:pPr marL="734059" lvl="1" indent="-367030" algn="l">
              <a:lnSpc>
                <a:spcPts val="4759"/>
              </a:lnSpc>
              <a:buFont typeface="Arial"/>
              <a:buChar char="•"/>
            </a:pPr>
            <a:r>
              <a:rPr lang="en-US" sz="3399" b="1">
                <a:solidFill>
                  <a:srgbClr val="FFFFFF"/>
                </a:solidFill>
                <a:latin typeface="Canva Sans Bold"/>
                <a:ea typeface="Canva Sans Bold"/>
                <a:cs typeface="Canva Sans Bold"/>
                <a:sym typeface="Canva Sans Bold"/>
              </a:rPr>
              <a:t>Dynamic Application Security Testing(DAST):  </a:t>
            </a:r>
            <a:r>
              <a:rPr lang="en-US" sz="3399">
                <a:solidFill>
                  <a:srgbClr val="FFFFFF"/>
                </a:solidFill>
                <a:latin typeface="Canva Sans"/>
                <a:ea typeface="Canva Sans"/>
                <a:cs typeface="Canva Sans"/>
                <a:sym typeface="Canva Sans"/>
              </a:rPr>
              <a:t>Dynamic Application Security Testing evaluates applications during runtime to find vulnerabilities like XSS and SQL injection. By simulating real-world attacks, it reveals security flaws missed by static analysis, ensuring a comprehensive security assessment.</a:t>
            </a:r>
          </a:p>
        </p:txBody>
      </p:sp>
    </p:spTree>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rgbClr val="041C4D">
                <a:alpha val="100000"/>
              </a:srgbClr>
            </a:gs>
            <a:gs pos="100000">
              <a:srgbClr val="3B616F">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16459200" y="8801100"/>
            <a:ext cx="1828800" cy="1485900"/>
          </a:xfrm>
          <a:custGeom>
            <a:avLst/>
            <a:gdLst/>
            <a:ahLst/>
            <a:cxnLst/>
            <a:rect l="l" t="t" r="r" b="b"/>
            <a:pathLst>
              <a:path w="1874648" h="1746040">
                <a:moveTo>
                  <a:pt x="0" y="0"/>
                </a:moveTo>
                <a:lnTo>
                  <a:pt x="1874648" y="0"/>
                </a:lnTo>
                <a:lnTo>
                  <a:pt x="1874648" y="1746040"/>
                </a:lnTo>
                <a:lnTo>
                  <a:pt x="0" y="1746040"/>
                </a:lnTo>
                <a:lnTo>
                  <a:pt x="0" y="0"/>
                </a:lnTo>
                <a:close/>
              </a:path>
            </a:pathLst>
          </a:custGeom>
          <a:blipFill>
            <a:blip r:embed="rId2"/>
            <a:stretch>
              <a:fillRect t="-3682" b="-3682"/>
            </a:stretch>
          </a:blipFill>
        </p:spPr>
      </p:sp>
      <p:sp>
        <p:nvSpPr>
          <p:cNvPr id="3" name="TextBox 3"/>
          <p:cNvSpPr txBox="1"/>
          <p:nvPr/>
        </p:nvSpPr>
        <p:spPr>
          <a:xfrm>
            <a:off x="0" y="-18435"/>
            <a:ext cx="18288000" cy="1566544"/>
          </a:xfrm>
          <a:prstGeom prst="rect">
            <a:avLst/>
          </a:prstGeom>
        </p:spPr>
        <p:txBody>
          <a:bodyPr lIns="0" tIns="0" rIns="0" bIns="0" rtlCol="0" anchor="t">
            <a:spAutoFit/>
          </a:bodyPr>
          <a:lstStyle/>
          <a:p>
            <a:pPr algn="ctr">
              <a:lnSpc>
                <a:spcPts val="12880"/>
              </a:lnSpc>
            </a:pPr>
            <a:r>
              <a:rPr lang="en-US" sz="9200" b="1" i="1" dirty="0">
                <a:solidFill>
                  <a:srgbClr val="FFFFFF"/>
                </a:solidFill>
                <a:latin typeface="Canva Sans Bold Italics"/>
                <a:ea typeface="Canva Sans Bold Italics"/>
                <a:cs typeface="Canva Sans Bold Italics"/>
                <a:sym typeface="Canva Sans Bold Italics"/>
              </a:rPr>
              <a:t>Challenges and Limitations</a:t>
            </a:r>
          </a:p>
        </p:txBody>
      </p:sp>
      <p:sp>
        <p:nvSpPr>
          <p:cNvPr id="4" name="TextBox 4"/>
          <p:cNvSpPr txBox="1"/>
          <p:nvPr/>
        </p:nvSpPr>
        <p:spPr>
          <a:xfrm>
            <a:off x="0" y="1730187"/>
            <a:ext cx="18288000" cy="2150110"/>
          </a:xfrm>
          <a:prstGeom prst="rect">
            <a:avLst/>
          </a:prstGeom>
        </p:spPr>
        <p:txBody>
          <a:bodyPr lIns="0" tIns="0" rIns="0" bIns="0" rtlCol="0" anchor="t">
            <a:spAutoFit/>
          </a:bodyPr>
          <a:lstStyle/>
          <a:p>
            <a:pPr marL="669291" lvl="1" indent="-334646" algn="l">
              <a:lnSpc>
                <a:spcPts val="4340"/>
              </a:lnSpc>
              <a:buFont typeface="Arial"/>
              <a:buChar char="•"/>
            </a:pPr>
            <a:r>
              <a:rPr lang="en-US" sz="3100" b="1" dirty="0">
                <a:solidFill>
                  <a:srgbClr val="FFFFFF"/>
                </a:solidFill>
                <a:latin typeface="Canva Sans Bold"/>
                <a:ea typeface="Canva Sans Bold"/>
                <a:cs typeface="Canva Sans Bold"/>
                <a:sym typeface="Canva Sans Bold"/>
              </a:rPr>
              <a:t>False Positives and Negatives: </a:t>
            </a:r>
            <a:r>
              <a:rPr lang="en-US" sz="3100" dirty="0">
                <a:solidFill>
                  <a:srgbClr val="FFFFFF"/>
                </a:solidFill>
                <a:latin typeface="Canva Sans"/>
                <a:ea typeface="Canva Sans"/>
                <a:cs typeface="Canva Sans"/>
                <a:sym typeface="Canva Sans"/>
              </a:rPr>
              <a:t>Automated tools occasionally produce false positives (indicating non-existent problems) or false negatives (missing actual threats). This will waste developer time, mislead remediation priorities, and expose applications to vulnerability if undetected defects linger.</a:t>
            </a:r>
          </a:p>
        </p:txBody>
      </p:sp>
      <p:sp>
        <p:nvSpPr>
          <p:cNvPr id="5" name="TextBox 5"/>
          <p:cNvSpPr txBox="1"/>
          <p:nvPr/>
        </p:nvSpPr>
        <p:spPr>
          <a:xfrm>
            <a:off x="0" y="4062376"/>
            <a:ext cx="18288000" cy="2693035"/>
          </a:xfrm>
          <a:prstGeom prst="rect">
            <a:avLst/>
          </a:prstGeom>
        </p:spPr>
        <p:txBody>
          <a:bodyPr lIns="0" tIns="0" rIns="0" bIns="0" rtlCol="0" anchor="t">
            <a:spAutoFit/>
          </a:bodyPr>
          <a:lstStyle/>
          <a:p>
            <a:pPr marL="669291" lvl="1" indent="-334646" algn="l">
              <a:lnSpc>
                <a:spcPts val="4340"/>
              </a:lnSpc>
              <a:buFont typeface="Arial"/>
              <a:buChar char="•"/>
            </a:pPr>
            <a:r>
              <a:rPr lang="en-US" sz="3100" b="1">
                <a:solidFill>
                  <a:srgbClr val="FFFFFF"/>
                </a:solidFill>
                <a:latin typeface="Canva Sans Bold"/>
                <a:ea typeface="Canva Sans Bold"/>
                <a:cs typeface="Canva Sans Bold"/>
                <a:sym typeface="Canva Sans Bold"/>
              </a:rPr>
              <a:t>Mobile Environments with Complicated Conditions:  </a:t>
            </a:r>
            <a:r>
              <a:rPr lang="en-US" sz="3100">
                <a:solidFill>
                  <a:srgbClr val="FFFFFF"/>
                </a:solidFill>
                <a:latin typeface="Canva Sans"/>
                <a:ea typeface="Canva Sans"/>
                <a:cs typeface="Canva Sans"/>
                <a:sym typeface="Canva Sans"/>
              </a:rPr>
              <a:t>Mobile applications execute on many different operating systems (Android, iOS), versions, and devices that have differing screen sizes and hardware. Testing needs to accommodate this variety, making it more difficult to maintain consistent, correct results. Specialty frameworks and automated tools are needed for complete coverage.</a:t>
            </a:r>
          </a:p>
        </p:txBody>
      </p:sp>
      <p:sp>
        <p:nvSpPr>
          <p:cNvPr id="6" name="TextBox 6"/>
          <p:cNvSpPr txBox="1"/>
          <p:nvPr/>
        </p:nvSpPr>
        <p:spPr>
          <a:xfrm>
            <a:off x="-34413" y="6937490"/>
            <a:ext cx="18288000" cy="2150110"/>
          </a:xfrm>
          <a:prstGeom prst="rect">
            <a:avLst/>
          </a:prstGeom>
        </p:spPr>
        <p:txBody>
          <a:bodyPr lIns="0" tIns="0" rIns="0" bIns="0" rtlCol="0" anchor="t">
            <a:spAutoFit/>
          </a:bodyPr>
          <a:lstStyle/>
          <a:p>
            <a:pPr marL="669291" lvl="1" indent="-334646" algn="l">
              <a:lnSpc>
                <a:spcPts val="4340"/>
              </a:lnSpc>
              <a:buFont typeface="Arial"/>
              <a:buChar char="•"/>
            </a:pPr>
            <a:r>
              <a:rPr lang="en-US" sz="3100" b="1" dirty="0">
                <a:solidFill>
                  <a:srgbClr val="FFFFFF"/>
                </a:solidFill>
                <a:latin typeface="Canva Sans Bold"/>
                <a:ea typeface="Canva Sans Bold"/>
                <a:cs typeface="Canva Sans Bold"/>
                <a:sym typeface="Canva Sans Bold"/>
              </a:rPr>
              <a:t>Shifting Threat Environment: </a:t>
            </a:r>
            <a:r>
              <a:rPr lang="en-US" sz="3100" dirty="0">
                <a:solidFill>
                  <a:srgbClr val="FFFFFF"/>
                </a:solidFill>
                <a:latin typeface="Canva Sans"/>
                <a:ea typeface="Canva Sans"/>
                <a:cs typeface="Canva Sans"/>
                <a:sym typeface="Canva Sans"/>
              </a:rPr>
              <a:t>Cyber threats constantly change with new attack vectors such as zero-day exploits and sophisticated malware. Test tools and techniques need to be updated frequently, frequently combining AI/ML, to continue being effective. Organizations stand to miss new vulnerabilities if they fail to adapt proactively.</a:t>
            </a:r>
          </a:p>
        </p:txBody>
      </p:sp>
    </p:spTree>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rgbClr val="041C4D">
                <a:alpha val="100000"/>
              </a:srgbClr>
            </a:gs>
            <a:gs pos="100000">
              <a:srgbClr val="3B616F">
                <a:alpha val="100000"/>
              </a:srgbClr>
            </a:gs>
          </a:gsLst>
          <a:lin ang="0"/>
        </a:gradFill>
        <a:effectLst/>
      </p:bgPr>
    </p:bg>
    <p:spTree>
      <p:nvGrpSpPr>
        <p:cNvPr id="1" name=""/>
        <p:cNvGrpSpPr/>
        <p:nvPr/>
      </p:nvGrpSpPr>
      <p:grpSpPr>
        <a:xfrm>
          <a:off x="0" y="0"/>
          <a:ext cx="0" cy="0"/>
          <a:chOff x="0" y="0"/>
          <a:chExt cx="0" cy="0"/>
        </a:xfrm>
      </p:grpSpPr>
      <p:pic>
        <p:nvPicPr>
          <p:cNvPr id="2" name="Picture 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rcRect/>
          <a:stretch>
            <a:fillRect/>
          </a:stretch>
        </p:blipFill>
        <p:spPr>
          <a:xfrm>
            <a:off x="76200" y="0"/>
            <a:ext cx="18288000" cy="10424160"/>
          </a:xfrm>
          <a:prstGeom prst="rect">
            <a:avLst/>
          </a:prstGeom>
        </p:spPr>
      </p:pic>
      <p:sp>
        <p:nvSpPr>
          <p:cNvPr id="3" name="Freeform 3"/>
          <p:cNvSpPr/>
          <p:nvPr/>
        </p:nvSpPr>
        <p:spPr>
          <a:xfrm>
            <a:off x="618659" y="634580"/>
            <a:ext cx="7842379" cy="5005283"/>
          </a:xfrm>
          <a:custGeom>
            <a:avLst/>
            <a:gdLst/>
            <a:ahLst/>
            <a:cxnLst/>
            <a:rect l="l" t="t" r="r" b="b"/>
            <a:pathLst>
              <a:path w="7842379" h="5005283">
                <a:moveTo>
                  <a:pt x="0" y="0"/>
                </a:moveTo>
                <a:lnTo>
                  <a:pt x="7842378" y="0"/>
                </a:lnTo>
                <a:lnTo>
                  <a:pt x="7842378" y="5005283"/>
                </a:lnTo>
                <a:lnTo>
                  <a:pt x="0" y="5005283"/>
                </a:lnTo>
                <a:lnTo>
                  <a:pt x="0" y="0"/>
                </a:lnTo>
                <a:close/>
              </a:path>
            </a:pathLst>
          </a:custGeom>
          <a:blipFill>
            <a:blip r:embed="rId5"/>
            <a:stretch>
              <a:fillRect/>
            </a:stretch>
          </a:blipFill>
        </p:spPr>
      </p:sp>
      <p:sp>
        <p:nvSpPr>
          <p:cNvPr id="4" name="Freeform 4"/>
          <p:cNvSpPr/>
          <p:nvPr/>
        </p:nvSpPr>
        <p:spPr>
          <a:xfrm>
            <a:off x="16400492" y="8399492"/>
            <a:ext cx="1887508" cy="1887508"/>
          </a:xfrm>
          <a:custGeom>
            <a:avLst/>
            <a:gdLst/>
            <a:ahLst/>
            <a:cxnLst/>
            <a:rect l="l" t="t" r="r" b="b"/>
            <a:pathLst>
              <a:path w="1887508" h="1887508">
                <a:moveTo>
                  <a:pt x="0" y="0"/>
                </a:moveTo>
                <a:lnTo>
                  <a:pt x="1887508" y="0"/>
                </a:lnTo>
                <a:lnTo>
                  <a:pt x="1887508" y="1887508"/>
                </a:lnTo>
                <a:lnTo>
                  <a:pt x="0" y="1887508"/>
                </a:lnTo>
                <a:lnTo>
                  <a:pt x="0" y="0"/>
                </a:lnTo>
                <a:close/>
              </a:path>
            </a:pathLst>
          </a:custGeom>
          <a:blipFill>
            <a:blip r:embed="rId6"/>
            <a:stretch>
              <a:fillRect/>
            </a:stretch>
          </a:blipFill>
        </p:spPr>
      </p:sp>
    </p:spTree>
  </p:cSld>
  <p:clrMapOvr>
    <a:masterClrMapping/>
  </p:clrMapOvr>
  <p:transition spd="slow">
    <p:push dir="u"/>
  </p:transition>
  <p:timing>
    <p:tnLst>
      <p:par>
        <p:cTn id="1" dur="indefinite" restart="never" nodeType="tmRoot">
          <p:childTnLst>
            <p:video>
              <p:cMediaNode vol="100000">
                <p:cTn id="2" fill="hold" display="0">
                  <p:stCondLst>
                    <p:cond delay="indefinite"/>
                  </p:stCondLst>
                </p:cTn>
                <p:tgtEl>
                  <p:spTgt spid="2"/>
                </p:tgtEl>
              </p:cMediaNode>
            </p:vide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TotalTime>
  <Words>964</Words>
  <Application>Microsoft Office PowerPoint</Application>
  <PresentationFormat>Custom</PresentationFormat>
  <Paragraphs>72</Paragraphs>
  <Slides>19</Slides>
  <Notes>0</Notes>
  <HiddenSlides>0</HiddenSlides>
  <MMClips>2</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19</vt:i4>
      </vt:variant>
    </vt:vector>
  </HeadingPairs>
  <TitlesOfParts>
    <vt:vector size="28" baseType="lpstr">
      <vt:lpstr>HK Modular</vt:lpstr>
      <vt:lpstr>DM Serif Display Italics</vt:lpstr>
      <vt:lpstr>Canva Sans Bold</vt:lpstr>
      <vt:lpstr>Calibri</vt:lpstr>
      <vt:lpstr>Raleway</vt:lpstr>
      <vt:lpstr>Arial</vt:lpstr>
      <vt:lpstr>Canva Sans Bold Italics</vt:lpstr>
      <vt:lpstr>Canva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Copy of Green Blue Modern Future Technology Presentation</dc:title>
  <dc:creator>SURANJIT SHAW</dc:creator>
  <cp:lastModifiedBy>SURANJIT SHAW</cp:lastModifiedBy>
  <cp:revision>4</cp:revision>
  <dcterms:created xsi:type="dcterms:W3CDTF">2006-08-16T00:00:00Z</dcterms:created>
  <dcterms:modified xsi:type="dcterms:W3CDTF">2025-08-22T06:19:45Z</dcterms:modified>
  <dc:identifier>DAGwwYHKjM0</dc:identifier>
</cp:coreProperties>
</file>